
<file path=[Content_Types].xml><?xml version="1.0" encoding="utf-8"?>
<Types xmlns="http://schemas.openxmlformats.org/package/2006/content-types"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32"/>
  </p:notesMasterIdLst>
  <p:handoutMasterIdLst>
    <p:handoutMasterId r:id="rId33"/>
  </p:handoutMasterIdLst>
  <p:sldIdLst>
    <p:sldId id="256" r:id="rId5"/>
    <p:sldId id="257" r:id="rId6"/>
    <p:sldId id="258" r:id="rId7"/>
    <p:sldId id="283" r:id="rId8"/>
    <p:sldId id="287" r:id="rId9"/>
    <p:sldId id="288" r:id="rId10"/>
    <p:sldId id="292" r:id="rId11"/>
    <p:sldId id="293" r:id="rId12"/>
    <p:sldId id="286" r:id="rId13"/>
    <p:sldId id="289" r:id="rId14"/>
    <p:sldId id="295" r:id="rId15"/>
    <p:sldId id="296" r:id="rId16"/>
    <p:sldId id="297" r:id="rId17"/>
    <p:sldId id="290" r:id="rId18"/>
    <p:sldId id="299" r:id="rId19"/>
    <p:sldId id="301" r:id="rId20"/>
    <p:sldId id="302" r:id="rId21"/>
    <p:sldId id="291" r:id="rId22"/>
    <p:sldId id="303" r:id="rId23"/>
    <p:sldId id="304" r:id="rId24"/>
    <p:sldId id="305" r:id="rId25"/>
    <p:sldId id="306" r:id="rId26"/>
    <p:sldId id="307" r:id="rId27"/>
    <p:sldId id="308" r:id="rId28"/>
    <p:sldId id="309" r:id="rId29"/>
    <p:sldId id="311" r:id="rId30"/>
    <p:sldId id="271" r:id="rId3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8989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0655" autoAdjust="0"/>
  </p:normalViewPr>
  <p:slideViewPr>
    <p:cSldViewPr snapToGrid="0">
      <p:cViewPr varScale="1">
        <p:scale>
          <a:sx n="81" d="100"/>
          <a:sy n="81" d="100"/>
        </p:scale>
        <p:origin x="114" y="510"/>
      </p:cViewPr>
      <p:guideLst/>
    </p:cSldViewPr>
  </p:slideViewPr>
  <p:outlineViewPr>
    <p:cViewPr>
      <p:scale>
        <a:sx n="33" d="100"/>
        <a:sy n="33" d="100"/>
      </p:scale>
      <p:origin x="0" y="-288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1" d="2"/>
          <a:sy n="1" d="2"/>
        </p:scale>
        <p:origin x="3403" y="29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E7F456E-01A6-4013-ACA5-F5492591A24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84983A3-9B9B-4D61-97C9-B9E239A315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F32FC-4BD9-442A-A8C6-51598C909FE3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EABE74-7A97-4D17-8390-42ADD25C33C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C1DBD-1052-425E-BF3C-983304BED57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EEFA9E-C190-4F5C-8394-BD5F1CD55C0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801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371FA-A98D-41E8-93F4-09945841298A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89C57-55D7-40A4-A101-E74FAC7A09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9902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1288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438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9544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986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313D14-D6D5-8B69-5586-555A729986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0A06B7-D595-50DC-0CD9-F8067770FA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4D63EA-7418-ACB5-0ABC-B2080B72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6A4608-542B-859D-F7E0-FE1B24F242C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832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289C57-55D7-40A4-A101-E74FAC7A092B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683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sv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41918" y="3329790"/>
            <a:ext cx="4941771" cy="3200400"/>
          </a:xfrm>
        </p:spPr>
        <p:txBody>
          <a:bodyPr anchor="ctr">
            <a:noAutofit/>
          </a:bodyPr>
          <a:lstStyle>
            <a:lvl1pPr algn="l">
              <a:defRPr sz="3600" spc="150" baseline="0"/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A04F1E16-9A84-4D0E-9706-79C396AF6A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9358" t="23650" b="-1"/>
          <a:stretch/>
        </p:blipFill>
        <p:spPr>
          <a:xfrm>
            <a:off x="0" y="0"/>
            <a:ext cx="9488312" cy="505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826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1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>
            <a:lvl1pPr algn="l">
              <a:defRPr lang="en-US" sz="24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A14C3057-3BCC-F9A2-98D8-17DDB36F1823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838200" y="2813049"/>
            <a:ext cx="3247662" cy="323849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216396" y="895927"/>
            <a:ext cx="7137404" cy="5115889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5F91997C-538B-C8B9-14D7-31A1932F69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1615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1F777EF4-982E-9337-7E82-31DC723C1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E34303BA-AFB6-0E22-486F-785994E3B7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327564" cy="1505528"/>
            <a:chOff x="0" y="0"/>
            <a:chExt cx="2238376" cy="3105150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F66E3A08-02EB-7B54-5089-E7A7F19FD72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1238250" cy="3105150"/>
            </a:xfrm>
            <a:prstGeom prst="line">
              <a:avLst/>
            </a:prstGeom>
            <a:ln w="31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814F9BE5-00B2-ADDF-771C-AB098B36C820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2238376" cy="24765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280816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37192"/>
            <a:ext cx="5655197" cy="199786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8200" y="2705177"/>
            <a:ext cx="5733772" cy="448990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9B20CF-6B91-4562-B799-0ABDAEBC0D2A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8199" y="3154166"/>
            <a:ext cx="5733773" cy="3032733"/>
          </a:xfrm>
        </p:spPr>
        <p:txBody>
          <a:bodyPr>
            <a:normAutofit/>
          </a:bodyPr>
          <a:lstStyle>
            <a:lvl1pPr marL="2857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1pPr>
            <a:lvl2pPr marL="7429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2pPr>
            <a:lvl3pPr marL="12001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3pPr>
            <a:lvl4pPr marL="16573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4pPr>
            <a:lvl5pPr marL="2114550" indent="-285750">
              <a:lnSpc>
                <a:spcPct val="100000"/>
              </a:lnSpc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887108" y="2705177"/>
            <a:ext cx="3943627" cy="448989"/>
          </a:xfrm>
        </p:spPr>
        <p:txBody>
          <a:bodyPr anchor="ctr">
            <a:no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120DFF5-B64A-9744-4500-1D7BBA19BF1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887107" y="3164867"/>
            <a:ext cx="3943627" cy="3032733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E560E3-F935-488F-8F0E-191D7B6B5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43986" y="6356350"/>
            <a:ext cx="411480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9CD8B2-CC23-467F-B0EE-2CC06D63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588715-35AD-8BE1-A5FC-E28BDD3854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18645" t="319" r="28732" b="73496"/>
          <a:stretch/>
        </p:blipFill>
        <p:spPr>
          <a:xfrm rot="10800000" flipH="1">
            <a:off x="6308436" y="-11"/>
            <a:ext cx="5883564" cy="2366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451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2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544E9C70-0200-3C21-7766-CB9EA5FBFA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2590800" cy="1027906"/>
            <a:chOff x="0" y="0"/>
            <a:chExt cx="2590800" cy="1027906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D5E4B16-2071-DEE9-BE53-F35AFBEFCA5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0"/>
              <a:ext cx="259080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CB2B071-0355-D550-18A8-9D515CA1698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0" y="0"/>
              <a:ext cx="704850" cy="10279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E5C4E19-B78B-4E39-B661-7E6A2E6C50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53550"/>
            <a:ext cx="10515600" cy="1325563"/>
          </a:xfrm>
        </p:spPr>
        <p:txBody>
          <a:bodyPr anchor="b">
            <a:normAutofit/>
          </a:bodyPr>
          <a:lstStyle>
            <a:lvl1pPr algn="ctr"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id="{C3975522-461E-4D79-B5B9-BF9471B54688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838200" y="2111381"/>
            <a:ext cx="10515600" cy="3570963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</a:lstStyle>
          <a:p>
            <a:r>
              <a:rPr lang="en-US"/>
              <a:t>Click icon to add table</a:t>
            </a:r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FB554B2-4C33-2975-9F27-94B8AE71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03C6776-E983-2BA3-1054-75996FE0F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6800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losing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67200" y="1615736"/>
            <a:ext cx="4179570" cy="1524735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457758-A125-4CEA-A3D5-CBD010417BD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67200" y="3238103"/>
            <a:ext cx="4179570" cy="2850181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buNone/>
              <a:defRPr sz="1800" spc="5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ED3361C9-310A-4255-A94E-B77588962D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0"/>
            <a:ext cx="3176938" cy="6858000"/>
          </a:xfrm>
          <a:prstGeom prst="rect">
            <a:avLst/>
          </a:prstGeom>
        </p:spPr>
      </p:pic>
      <p:sp>
        <p:nvSpPr>
          <p:cNvPr id="10" name="Footer Placeholder 7">
            <a:extLst>
              <a:ext uri="{FF2B5EF4-FFF2-40B4-BE49-F238E27FC236}">
                <a16:creationId xmlns:a16="http://schemas.microsoft.com/office/drawing/2014/main" id="{6026D44C-0B39-4DE1-A0FC-5615DDAAE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267200" y="6356350"/>
            <a:ext cx="4179570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1" name="Slide Number Placeholder 8">
            <a:extLst>
              <a:ext uri="{FF2B5EF4-FFF2-40B4-BE49-F238E27FC236}">
                <a16:creationId xmlns:a16="http://schemas.microsoft.com/office/drawing/2014/main" id="{0F8222B4-B618-42C4-8BDB-D2E4DF2F22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1140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Graphic 7">
            <a:extLst>
              <a:ext uri="{FF2B5EF4-FFF2-40B4-BE49-F238E27FC236}">
                <a16:creationId xmlns:a16="http://schemas.microsoft.com/office/drawing/2014/main" id="{D514C6BF-376E-43E8-881D-2E7674269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18301" r="28341" b="23071"/>
          <a:stretch/>
        </p:blipFill>
        <p:spPr>
          <a:xfrm>
            <a:off x="4229100" y="0"/>
            <a:ext cx="7962901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F0A9B92-C2D0-466A-A680-A35832C452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3500" y="1020445"/>
            <a:ext cx="2895600" cy="1325563"/>
          </a:xfrm>
        </p:spPr>
        <p:txBody>
          <a:bodyPr anchor="b">
            <a:normAutofit/>
          </a:bodyPr>
          <a:lstStyle>
            <a:lvl1pPr>
              <a:defRPr sz="28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A41CE6-5A88-4C5C-B2A4-6A5D2153B16F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>
            <a:lvl1pPr marL="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2pPr>
            <a:lvl3pPr marL="9144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3pPr>
            <a:lvl4pPr marL="13716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4pPr>
            <a:lvl5pPr marL="1828800" indent="0">
              <a:lnSpc>
                <a:spcPct val="140000"/>
              </a:lnSpc>
              <a:spcBef>
                <a:spcPts val="1000"/>
              </a:spcBef>
              <a:buNone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27F11D-8AF8-44D6-A48B-D8C7779B8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8C0879-6B0F-4AF6-A997-EC61DA896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212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018"/>
            <a:ext cx="4179570" cy="3377354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A96E214-6A61-C8A7-B1DB-C8C260C134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0" y="0"/>
            <a:ext cx="6557818" cy="6858000"/>
            <a:chOff x="0" y="0"/>
            <a:chExt cx="4762501" cy="5186363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18BC1BC-99D6-D9F4-19F9-AAE722E2AE61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0" y="876300"/>
              <a:ext cx="4762500" cy="162877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6816F797-248B-2C75-29B9-DB65A809D47B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2638425" y="0"/>
              <a:ext cx="2124076" cy="518636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282501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87680"/>
            <a:ext cx="4179570" cy="337669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D8E94DD-0F7B-3F92-58EA-5F06D557BF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990667" y="0"/>
            <a:ext cx="1126278" cy="251229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419F5397-34DB-BC88-ADF5-AA470A06FE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-5080"/>
            <a:ext cx="6576291" cy="6872605"/>
          </a:xfrm>
          <a:custGeom>
            <a:avLst/>
            <a:gdLst>
              <a:gd name="connsiteX0" fmla="*/ 0 w 6576291"/>
              <a:gd name="connsiteY0" fmla="*/ 0 h 6867525"/>
              <a:gd name="connsiteX1" fmla="*/ 6576291 w 6576291"/>
              <a:gd name="connsiteY1" fmla="*/ 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044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  <a:gd name="connsiteX0" fmla="*/ 0 w 6576291"/>
              <a:gd name="connsiteY0" fmla="*/ 0 h 6867525"/>
              <a:gd name="connsiteX1" fmla="*/ 3624811 w 6576291"/>
              <a:gd name="connsiteY1" fmla="*/ 10160 h 6867525"/>
              <a:gd name="connsiteX2" fmla="*/ 6576291 w 6576291"/>
              <a:gd name="connsiteY2" fmla="*/ 6867525 h 6867525"/>
              <a:gd name="connsiteX3" fmla="*/ 0 w 6576291"/>
              <a:gd name="connsiteY3" fmla="*/ 6867525 h 6867525"/>
              <a:gd name="connsiteX4" fmla="*/ 0 w 6576291"/>
              <a:gd name="connsiteY4" fmla="*/ 0 h 6867525"/>
              <a:gd name="connsiteX0" fmla="*/ 0 w 6576291"/>
              <a:gd name="connsiteY0" fmla="*/ 5080 h 6872605"/>
              <a:gd name="connsiteX1" fmla="*/ 3629891 w 6576291"/>
              <a:gd name="connsiteY1" fmla="*/ 0 h 6872605"/>
              <a:gd name="connsiteX2" fmla="*/ 6576291 w 6576291"/>
              <a:gd name="connsiteY2" fmla="*/ 6872605 h 6872605"/>
              <a:gd name="connsiteX3" fmla="*/ 0 w 6576291"/>
              <a:gd name="connsiteY3" fmla="*/ 6872605 h 6872605"/>
              <a:gd name="connsiteX4" fmla="*/ 0 w 6576291"/>
              <a:gd name="connsiteY4" fmla="*/ 5080 h 6872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76291" h="6872605">
                <a:moveTo>
                  <a:pt x="0" y="5080"/>
                </a:moveTo>
                <a:lnTo>
                  <a:pt x="3629891" y="0"/>
                </a:lnTo>
                <a:lnTo>
                  <a:pt x="6576291" y="6872605"/>
                </a:lnTo>
                <a:lnTo>
                  <a:pt x="0" y="6872605"/>
                </a:lnTo>
                <a:lnTo>
                  <a:pt x="0" y="5080"/>
                </a:lnTo>
                <a:close/>
              </a:path>
            </a:pathLst>
          </a:custGeom>
        </p:spPr>
        <p:txBody>
          <a:bodyPr lIns="182880" tIns="182880" bIns="91440"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018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22318" y="268360"/>
            <a:ext cx="7288282" cy="2121177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EAC9D25F-5B3D-F5B2-5D02-C6BC6AA8987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1322388" y="2763078"/>
            <a:ext cx="7288212" cy="340705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1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18E16CF1-2502-F2F0-2C27-2DD7979033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9096374" y="-25401"/>
            <a:ext cx="3095625" cy="6883401"/>
            <a:chOff x="9096375" y="-25401"/>
            <a:chExt cx="3095625" cy="6883401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6322A6FB-333C-65AE-23D8-08BCEA174D43}"/>
                </a:ext>
              </a:extLst>
            </p:cNvPr>
            <p:cNvCxnSpPr/>
            <p:nvPr userDrawn="1"/>
          </p:nvCxnSpPr>
          <p:spPr>
            <a:xfrm>
              <a:off x="9096375" y="1497012"/>
              <a:ext cx="309562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162BB247-4598-A983-DEBF-6F042C1DB0BC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9381744" y="-25401"/>
              <a:ext cx="2810256" cy="688340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4E84FEE-D475-A71D-7996-5925602ECF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0800000" flipH="1">
            <a:off x="-1" y="-25403"/>
            <a:ext cx="1210573" cy="204816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Footer Placeholder 4">
            <a:extLst>
              <a:ext uri="{FF2B5EF4-FFF2-40B4-BE49-F238E27FC236}">
                <a16:creationId xmlns:a16="http://schemas.microsoft.com/office/drawing/2014/main" id="{7459776D-4049-CB00-C321-0627C169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DE114AF-34C6-A062-7340-858BC27DA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73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5B3628-62D7-4A6D-A79F-34DE91DBA31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991350" y="406400"/>
            <a:ext cx="4179570" cy="3457971"/>
          </a:xfrm>
        </p:spPr>
        <p:txBody>
          <a:bodyPr anchor="b">
            <a:noAutofit/>
          </a:bodyPr>
          <a:lstStyle>
            <a:lvl1pPr algn="l">
              <a:defRPr sz="3600" spc="150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5E045004-3604-59DC-13E0-7A0B2DF78C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0" y="828675"/>
            <a:ext cx="587692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0329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955F7B05-9431-1FBA-415D-6CF2DF562B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39434" t="20278" b="22673"/>
          <a:stretch/>
        </p:blipFill>
        <p:spPr>
          <a:xfrm>
            <a:off x="25785" y="0"/>
            <a:ext cx="4093633" cy="391239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33700" y="568961"/>
            <a:ext cx="8420100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659CD1F-9DFB-4048-9B9B-2BD7D4EC640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933700" y="2797255"/>
            <a:ext cx="3924300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07FF22E3-5928-787E-B062-FA18127D3BD9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2933700" y="3251596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4FC39-67F6-42EA-BCD1-F69AE2F0F22D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7410173" y="2797255"/>
            <a:ext cx="3943627" cy="464499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178E4D0B-96F1-45F3-6B2A-5FA31A37257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410173" y="3251595"/>
            <a:ext cx="3943627" cy="3234264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5F41582C-9AD2-F126-40F3-D43E77D15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6926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41F76B1-7BEF-7A88-1394-1164BFF08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012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F3B5C-31C4-46BA-9FAD-72DF917A84D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41120" y="558801"/>
            <a:ext cx="9953308" cy="1780860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6A217F83-0BDB-C70B-29FE-2651DE1915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4429817" y="0"/>
            <a:ext cx="7762183" cy="2754814"/>
            <a:chOff x="7334250" y="0"/>
            <a:chExt cx="4857750" cy="1724025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0C62368-3F79-C078-7086-B23D2F5A09F8}"/>
                </a:ext>
              </a:extLst>
            </p:cNvPr>
            <p:cNvCxnSpPr/>
            <p:nvPr userDrawn="1"/>
          </p:nvCxnSpPr>
          <p:spPr>
            <a:xfrm flipH="1" flipV="1">
              <a:off x="7334250" y="0"/>
              <a:ext cx="4857750" cy="762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609BDD71-BF2E-BDB0-A625-D8371AEA1C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1487150" y="0"/>
              <a:ext cx="704850" cy="172402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83354B96-CD25-BE1C-8CA2-3825F820B759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341120" y="2960877"/>
            <a:ext cx="2722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CDD81865-54C7-7674-4B2E-041D05C1D14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341120" y="3392035"/>
            <a:ext cx="2722880" cy="2907164"/>
          </a:xfrm>
        </p:spPr>
        <p:txBody>
          <a:bodyPr tIns="0">
            <a:normAutofit/>
          </a:bodyPr>
          <a:lstStyle>
            <a:lvl1pPr marL="283464" indent="-283464">
              <a:lnSpc>
                <a:spcPct val="100000"/>
              </a:lnSpc>
              <a:buFont typeface="+mj-lt"/>
              <a:buAutoNum type="arabicPeriod"/>
              <a:defRPr sz="1800" b="0" spc="50" baseline="0"/>
            </a:lvl1pPr>
            <a:lvl2pPr marL="566928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eriod"/>
              <a:defRPr sz="1800" spc="50" baseline="0"/>
            </a:lvl2pPr>
            <a:lvl3pPr marL="850392" indent="-342900">
              <a:lnSpc>
                <a:spcPct val="100000"/>
              </a:lnSpc>
              <a:spcBef>
                <a:spcPts val="1000"/>
              </a:spcBef>
              <a:buFont typeface="+mj-lt"/>
              <a:buAutoNum type="arabicParenR"/>
              <a:defRPr sz="1800" spc="50" baseline="0"/>
            </a:lvl3pPr>
            <a:lvl4pPr marL="1042416" indent="-342900">
              <a:lnSpc>
                <a:spcPct val="100000"/>
              </a:lnSpc>
              <a:spcBef>
                <a:spcPts val="1000"/>
              </a:spcBef>
              <a:buFont typeface="+mj-lt"/>
              <a:buAutoNum type="alphaLcParenR"/>
              <a:defRPr sz="1800" spc="50" baseline="0"/>
            </a:lvl4pPr>
            <a:lvl5pPr marL="1074420" indent="-400050">
              <a:lnSpc>
                <a:spcPct val="100000"/>
              </a:lnSpc>
              <a:spcBef>
                <a:spcPts val="1000"/>
              </a:spcBef>
              <a:buFont typeface="+mj-lt"/>
              <a:buAutoNum type="romanLcPeriod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6F39BA57-7F1C-623F-BC7F-B689C5AC33E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4754881" y="2960877"/>
            <a:ext cx="5516880" cy="35128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800" b="1" kern="1200" spc="50" baseline="0" dirty="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3" name="Content Placeholder 3">
            <a:extLst>
              <a:ext uri="{FF2B5EF4-FFF2-40B4-BE49-F238E27FC236}">
                <a16:creationId xmlns:a16="http://schemas.microsoft.com/office/drawing/2014/main" id="{94BF07A4-5A33-0B3C-A378-AB2435F1D5FF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754881" y="3324859"/>
            <a:ext cx="5506720" cy="3031489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43000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63DC63A6-41FE-6C2D-9A53-0AE4A6DBF39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>
          <a:xfrm>
            <a:off x="1333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0B5130EC-B05B-5489-FBEC-DBEB6D1E737D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85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CC92D-F90A-CB67-4860-D6939AC295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3094182" y="0"/>
            <a:ext cx="1745673" cy="389774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23A3821F-4537-4AE7-8829-C2E3AE60F6E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6874" y="1671639"/>
            <a:ext cx="5884027" cy="1204912"/>
          </a:xfrm>
        </p:spPr>
        <p:txBody>
          <a:bodyPr anchor="b">
            <a:normAutofit/>
          </a:bodyPr>
          <a:lstStyle>
            <a:lvl1pPr>
              <a:defRPr lang="en-US" sz="2800" kern="1200" spc="150" baseline="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4C376638-5C5B-8E5B-0C26-8F63B98EA41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28230" y="-9144"/>
            <a:ext cx="5481955" cy="6876288"/>
          </a:xfrm>
          <a:custGeom>
            <a:avLst/>
            <a:gdLst>
              <a:gd name="connsiteX0" fmla="*/ 0 w 5476875"/>
              <a:gd name="connsiteY0" fmla="*/ 0 h 6858000"/>
              <a:gd name="connsiteX1" fmla="*/ 547687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0 w 5476875"/>
              <a:gd name="connsiteY0" fmla="*/ 0 h 6858000"/>
              <a:gd name="connsiteX1" fmla="*/ 2520315 w 5476875"/>
              <a:gd name="connsiteY1" fmla="*/ 0 h 6858000"/>
              <a:gd name="connsiteX2" fmla="*/ 5476875 w 5476875"/>
              <a:gd name="connsiteY2" fmla="*/ 6858000 h 6858000"/>
              <a:gd name="connsiteX3" fmla="*/ 0 w 5476875"/>
              <a:gd name="connsiteY3" fmla="*/ 6858000 h 6858000"/>
              <a:gd name="connsiteX4" fmla="*/ 0 w 5476875"/>
              <a:gd name="connsiteY4" fmla="*/ 0 h 6858000"/>
              <a:gd name="connsiteX0" fmla="*/ 5080 w 5481955"/>
              <a:gd name="connsiteY0" fmla="*/ 0 h 6858000"/>
              <a:gd name="connsiteX1" fmla="*/ 2525395 w 5481955"/>
              <a:gd name="connsiteY1" fmla="*/ 0 h 6858000"/>
              <a:gd name="connsiteX2" fmla="*/ 5481955 w 5481955"/>
              <a:gd name="connsiteY2" fmla="*/ 6858000 h 6858000"/>
              <a:gd name="connsiteX3" fmla="*/ 5080 w 5481955"/>
              <a:gd name="connsiteY3" fmla="*/ 6858000 h 6858000"/>
              <a:gd name="connsiteX4" fmla="*/ 0 w 5481955"/>
              <a:gd name="connsiteY4" fmla="*/ 4805680 h 6858000"/>
              <a:gd name="connsiteX5" fmla="*/ 5080 w 5481955"/>
              <a:gd name="connsiteY5" fmla="*/ 0 h 685800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80568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  <a:gd name="connsiteX0" fmla="*/ 5080 w 5481955"/>
              <a:gd name="connsiteY0" fmla="*/ 0 h 6863080"/>
              <a:gd name="connsiteX1" fmla="*/ 2525395 w 5481955"/>
              <a:gd name="connsiteY1" fmla="*/ 0 h 6863080"/>
              <a:gd name="connsiteX2" fmla="*/ 5481955 w 5481955"/>
              <a:gd name="connsiteY2" fmla="*/ 6858000 h 6863080"/>
              <a:gd name="connsiteX3" fmla="*/ 899160 w 5481955"/>
              <a:gd name="connsiteY3" fmla="*/ 6863080 h 6863080"/>
              <a:gd name="connsiteX4" fmla="*/ 0 w 5481955"/>
              <a:gd name="connsiteY4" fmla="*/ 4759960 h 6863080"/>
              <a:gd name="connsiteX5" fmla="*/ 5080 w 5481955"/>
              <a:gd name="connsiteY5" fmla="*/ 0 h 6863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81955" h="6863080">
                <a:moveTo>
                  <a:pt x="5080" y="0"/>
                </a:moveTo>
                <a:lnTo>
                  <a:pt x="2525395" y="0"/>
                </a:lnTo>
                <a:lnTo>
                  <a:pt x="5481955" y="6858000"/>
                </a:lnTo>
                <a:lnTo>
                  <a:pt x="899160" y="6863080"/>
                </a:lnTo>
                <a:cubicBezTo>
                  <a:pt x="506307" y="5933440"/>
                  <a:pt x="413173" y="5720080"/>
                  <a:pt x="0" y="4759960"/>
                </a:cubicBezTo>
                <a:cubicBezTo>
                  <a:pt x="1693" y="3158067"/>
                  <a:pt x="3387" y="1601893"/>
                  <a:pt x="5080" y="0"/>
                </a:cubicBezTo>
                <a:close/>
              </a:path>
            </a:pathLst>
          </a:custGeom>
        </p:spPr>
        <p:txBody>
          <a:bodyPr lIns="274320" tIns="91440" bIns="91440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4569D00-2037-2A8D-943B-22FAC1C0B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5500" y="6356349"/>
            <a:ext cx="3819228" cy="365125"/>
          </a:xfrm>
        </p:spPr>
        <p:txBody>
          <a:bodyPr/>
          <a:lstStyle>
            <a:lvl1pPr algn="l">
              <a:defRPr sz="900"/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5967A9D-0B53-4F3F-0872-495C23A332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>
            <a:lvl1pPr>
              <a:defRPr sz="900"/>
            </a:lvl1pPr>
          </a:lstStyle>
          <a:p>
            <a:fld id="{A49DFD55-3C28-40EF-9E31-A92D2E4017F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id="{643B0E9A-A777-8745-6A36-0A79CB5E036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5453725" y="3660774"/>
            <a:ext cx="5907176" cy="2536826"/>
          </a:xfrm>
        </p:spPr>
        <p:txBody>
          <a:bodyPr tIns="0">
            <a:normAutofit/>
          </a:bodyPr>
          <a:lstStyle>
            <a:lvl1pPr marL="0" indent="0">
              <a:lnSpc>
                <a:spcPct val="100000"/>
              </a:lnSpc>
              <a:buFont typeface="Arial" panose="020B0604020202020204" pitchFamily="34" charset="0"/>
              <a:buNone/>
              <a:defRPr sz="1800" b="0" spc="50" baseline="0"/>
            </a:lvl1pPr>
            <a:lvl2pPr marL="28346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2pPr>
            <a:lvl3pPr marL="566928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3pPr>
            <a:lvl4pPr marL="859536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4pPr>
            <a:lvl5pPr marL="1152144" indent="-285750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800" spc="50" baseline="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77805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00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4C17E5-24ED-44BC-BA50-02EF90355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33D101-3AF0-4F06-90ED-B83615C36C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AE9FDE-AF95-49F8-A927-35A23C9E65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2E900D-8FF9-4E80-860D-89C2D3B4E4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A66A0C-1415-46A3-A1FF-BE18C70873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DFD55-3C28-40EF-9E31-A92D2E4017F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9061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9" r:id="rId3"/>
    <p:sldLayoutId id="2147483670" r:id="rId4"/>
    <p:sldLayoutId id="2147483651" r:id="rId5"/>
    <p:sldLayoutId id="2147483671" r:id="rId6"/>
    <p:sldLayoutId id="2147483672" r:id="rId7"/>
    <p:sldLayoutId id="2147483673" r:id="rId8"/>
    <p:sldLayoutId id="2147483664" r:id="rId9"/>
    <p:sldLayoutId id="2147483674" r:id="rId10"/>
    <p:sldLayoutId id="2147483653" r:id="rId11"/>
    <p:sldLayoutId id="2147483667" r:id="rId12"/>
    <p:sldLayoutId id="2147483665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scopicengineer.com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75451-6A4B-484B-9ED1-353CCE25B0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1918" y="3329790"/>
            <a:ext cx="4941771" cy="3200400"/>
          </a:xfrm>
        </p:spPr>
        <p:txBody>
          <a:bodyPr anchor="ctr"/>
          <a:lstStyle/>
          <a:p>
            <a:r>
              <a:rPr lang="en-US" dirty="0"/>
              <a:t>Set the PACE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324C4BD-98D1-0227-E3FB-53C1889BE30D}"/>
              </a:ext>
            </a:extLst>
          </p:cNvPr>
          <p:cNvSpPr txBox="1"/>
          <p:nvPr/>
        </p:nvSpPr>
        <p:spPr>
          <a:xfrm>
            <a:off x="4763287" y="5237019"/>
            <a:ext cx="6620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j-lt"/>
              </a:rPr>
              <a:t>A Practical Accessibility Framework for AI-Assisted Development</a:t>
            </a:r>
          </a:p>
        </p:txBody>
      </p:sp>
    </p:spTree>
    <p:extLst>
      <p:ext uri="{BB962C8B-B14F-4D97-AF65-F5344CB8AC3E}">
        <p14:creationId xmlns:p14="http://schemas.microsoft.com/office/powerpoint/2010/main" val="25860588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673C1-DA25-4534-3564-AA552A3DD6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21A5A9-3CE2-5BEE-BBEF-11268C0AE4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Anchors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9C77B852-84C0-6DC4-3DD1-FD36E5F2076E}"/>
              </a:ext>
            </a:extLst>
          </p:cNvPr>
          <p:cNvSpPr/>
          <p:nvPr/>
        </p:nvSpPr>
        <p:spPr>
          <a:xfrm>
            <a:off x="6991350" y="3864371"/>
            <a:ext cx="387477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the technical constraints that keep the assistant on rails and out of ARIA.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DF113FA4-E9BC-B8C2-A797-E226E6EB3BC5}"/>
              </a:ext>
            </a:extLst>
          </p:cNvPr>
          <p:cNvSpPr/>
          <p:nvPr/>
        </p:nvSpPr>
        <p:spPr>
          <a:xfrm>
            <a:off x="7088505" y="3583305"/>
            <a:ext cx="914400" cy="5486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BB4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02B2792-C335-9456-E4FC-3152A7F4B0CC}"/>
              </a:ext>
            </a:extLst>
          </p:cNvPr>
          <p:cNvSpPr txBox="1"/>
          <p:nvPr/>
        </p:nvSpPr>
        <p:spPr>
          <a:xfrm>
            <a:off x="1259205" y="514237"/>
            <a:ext cx="6096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6892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6AC796-AF50-C7F8-5324-F6F4BA6B08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D336C-761A-2C20-CC04-7FF1A34D2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27" y="568961"/>
            <a:ext cx="9152473" cy="1780860"/>
          </a:xfrm>
        </p:spPr>
        <p:txBody>
          <a:bodyPr anchor="ctr"/>
          <a:lstStyle/>
          <a:p>
            <a:r>
              <a:rPr lang="en-US" dirty="0"/>
              <a:t>Anchors: the constraints that prevent drift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E21987-A665-0AA6-C2D5-E2B64085E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16" name="Text 7">
            <a:extLst>
              <a:ext uri="{FF2B5EF4-FFF2-40B4-BE49-F238E27FC236}">
                <a16:creationId xmlns:a16="http://schemas.microsoft.com/office/drawing/2014/main" id="{EB36AD7A-C431-82B5-26E5-63EF3DA3DB01}"/>
              </a:ext>
            </a:extLst>
          </p:cNvPr>
          <p:cNvSpPr/>
          <p:nvPr/>
        </p:nvSpPr>
        <p:spPr>
          <a:xfrm>
            <a:off x="2201327" y="2111632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Native HTML first</a:t>
            </a:r>
            <a:endParaRPr lang="en-US" sz="1600" dirty="0"/>
          </a:p>
        </p:txBody>
      </p:sp>
      <p:sp>
        <p:nvSpPr>
          <p:cNvPr id="17" name="Text 8">
            <a:extLst>
              <a:ext uri="{FF2B5EF4-FFF2-40B4-BE49-F238E27FC236}">
                <a16:creationId xmlns:a16="http://schemas.microsoft.com/office/drawing/2014/main" id="{27DA28A6-5B1E-7B60-35A0-87A57ECFE84C}"/>
              </a:ext>
            </a:extLst>
          </p:cNvPr>
          <p:cNvSpPr/>
          <p:nvPr/>
        </p:nvSpPr>
        <p:spPr>
          <a:xfrm>
            <a:off x="2201327" y="2625856"/>
            <a:ext cx="240521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Specify "Prefer native HTML elements; use ARIA only when no native element exists." (W3C ARIA Authoring Practices: Rule 1)</a:t>
            </a:r>
            <a:endParaRPr lang="en-US" sz="1400" dirty="0"/>
          </a:p>
        </p:txBody>
      </p:sp>
      <p:sp>
        <p:nvSpPr>
          <p:cNvPr id="18" name="Text 11">
            <a:extLst>
              <a:ext uri="{FF2B5EF4-FFF2-40B4-BE49-F238E27FC236}">
                <a16:creationId xmlns:a16="http://schemas.microsoft.com/office/drawing/2014/main" id="{49149399-3EED-B3DD-8832-035692E909F9}"/>
              </a:ext>
            </a:extLst>
          </p:cNvPr>
          <p:cNvSpPr/>
          <p:nvPr/>
        </p:nvSpPr>
        <p:spPr>
          <a:xfrm>
            <a:off x="5356007" y="2099558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Design system</a:t>
            </a:r>
            <a:endParaRPr lang="en-US" sz="1600" dirty="0"/>
          </a:p>
        </p:txBody>
      </p:sp>
      <p:sp>
        <p:nvSpPr>
          <p:cNvPr id="19" name="Text 12">
            <a:extLst>
              <a:ext uri="{FF2B5EF4-FFF2-40B4-BE49-F238E27FC236}">
                <a16:creationId xmlns:a16="http://schemas.microsoft.com/office/drawing/2014/main" id="{46BECB0A-DF17-8F1B-5166-8CB0B79E61B8}"/>
              </a:ext>
            </a:extLst>
          </p:cNvPr>
          <p:cNvSpPr/>
          <p:nvPr/>
        </p:nvSpPr>
        <p:spPr>
          <a:xfrm>
            <a:off x="5356007" y="2535186"/>
            <a:ext cx="25386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Name the components the assistant must use. "Use &lt;Button&gt; from /components/ui, not a styled &lt;div&gt;."</a:t>
            </a:r>
            <a:endParaRPr lang="en-US" sz="1400" dirty="0"/>
          </a:p>
        </p:txBody>
      </p:sp>
      <p:sp>
        <p:nvSpPr>
          <p:cNvPr id="20" name="Text 15">
            <a:extLst>
              <a:ext uri="{FF2B5EF4-FFF2-40B4-BE49-F238E27FC236}">
                <a16:creationId xmlns:a16="http://schemas.microsoft.com/office/drawing/2014/main" id="{8CD8DD42-089A-88FA-5AF1-98A610DAF2B9}"/>
              </a:ext>
            </a:extLst>
          </p:cNvPr>
          <p:cNvSpPr/>
          <p:nvPr/>
        </p:nvSpPr>
        <p:spPr>
          <a:xfrm>
            <a:off x="8206222" y="2099558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Framework + version</a:t>
            </a:r>
            <a:endParaRPr lang="en-US" sz="1600" dirty="0"/>
          </a:p>
        </p:txBody>
      </p:sp>
      <p:sp>
        <p:nvSpPr>
          <p:cNvPr id="21" name="Text 16">
            <a:extLst>
              <a:ext uri="{FF2B5EF4-FFF2-40B4-BE49-F238E27FC236}">
                <a16:creationId xmlns:a16="http://schemas.microsoft.com/office/drawing/2014/main" id="{BB74C07F-EF12-C7B9-FB2B-A3112DB093CB}"/>
              </a:ext>
            </a:extLst>
          </p:cNvPr>
          <p:cNvSpPr/>
          <p:nvPr/>
        </p:nvSpPr>
        <p:spPr>
          <a:xfrm>
            <a:off x="8206222" y="2429319"/>
            <a:ext cx="2538648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State the framework, version, and styling system. "React 19, Tailwind v4, no inline styles."</a:t>
            </a:r>
            <a:endParaRPr lang="en-US" sz="1400" dirty="0"/>
          </a:p>
        </p:txBody>
      </p:sp>
      <p:sp>
        <p:nvSpPr>
          <p:cNvPr id="22" name="Text 19">
            <a:extLst>
              <a:ext uri="{FF2B5EF4-FFF2-40B4-BE49-F238E27FC236}">
                <a16:creationId xmlns:a16="http://schemas.microsoft.com/office/drawing/2014/main" id="{744A88DB-6663-BF2B-0509-A5A4D2CD2E41}"/>
              </a:ext>
            </a:extLst>
          </p:cNvPr>
          <p:cNvSpPr/>
          <p:nvPr/>
        </p:nvSpPr>
        <p:spPr>
          <a:xfrm>
            <a:off x="2201327" y="4126742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ARIA discipline</a:t>
            </a:r>
            <a:endParaRPr lang="en-US" sz="1600" dirty="0"/>
          </a:p>
        </p:txBody>
      </p:sp>
      <p:sp>
        <p:nvSpPr>
          <p:cNvPr id="23" name="Text 20">
            <a:extLst>
              <a:ext uri="{FF2B5EF4-FFF2-40B4-BE49-F238E27FC236}">
                <a16:creationId xmlns:a16="http://schemas.microsoft.com/office/drawing/2014/main" id="{62123267-B614-FF55-2C62-6A739DFC313C}"/>
              </a:ext>
            </a:extLst>
          </p:cNvPr>
          <p:cNvSpPr/>
          <p:nvPr/>
        </p:nvSpPr>
        <p:spPr>
          <a:xfrm>
            <a:off x="2201327" y="4755266"/>
            <a:ext cx="2277390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Forbid redundant ARIA. "Do not add aria-label when a visible &lt;label&gt; exists. No aria-required if the input is required."</a:t>
            </a:r>
            <a:endParaRPr lang="en-US" sz="1400" dirty="0"/>
          </a:p>
        </p:txBody>
      </p:sp>
      <p:sp>
        <p:nvSpPr>
          <p:cNvPr id="24" name="Text 23">
            <a:extLst>
              <a:ext uri="{FF2B5EF4-FFF2-40B4-BE49-F238E27FC236}">
                <a16:creationId xmlns:a16="http://schemas.microsoft.com/office/drawing/2014/main" id="{F64BC1EF-0C87-9B49-B7D0-2BF11DA0B47F}"/>
              </a:ext>
            </a:extLst>
          </p:cNvPr>
          <p:cNvSpPr/>
          <p:nvPr/>
        </p:nvSpPr>
        <p:spPr>
          <a:xfrm>
            <a:off x="5356007" y="4126742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Focus tokens</a:t>
            </a:r>
            <a:endParaRPr lang="en-US" sz="1600" dirty="0"/>
          </a:p>
        </p:txBody>
      </p:sp>
      <p:sp>
        <p:nvSpPr>
          <p:cNvPr id="25" name="Text 24">
            <a:extLst>
              <a:ext uri="{FF2B5EF4-FFF2-40B4-BE49-F238E27FC236}">
                <a16:creationId xmlns:a16="http://schemas.microsoft.com/office/drawing/2014/main" id="{908F4BFF-997E-6B2C-CBEA-7B723FD6E2B2}"/>
              </a:ext>
            </a:extLst>
          </p:cNvPr>
          <p:cNvSpPr/>
          <p:nvPr/>
        </p:nvSpPr>
        <p:spPr>
          <a:xfrm>
            <a:off x="5356007" y="4658305"/>
            <a:ext cx="2194263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Reference your visible-focus styles. "Use the focus-visible ring tokens defined in /styles/tokens.css."</a:t>
            </a:r>
            <a:endParaRPr lang="en-US" sz="1400" dirty="0"/>
          </a:p>
        </p:txBody>
      </p:sp>
      <p:sp>
        <p:nvSpPr>
          <p:cNvPr id="26" name="Text 27">
            <a:extLst>
              <a:ext uri="{FF2B5EF4-FFF2-40B4-BE49-F238E27FC236}">
                <a16:creationId xmlns:a16="http://schemas.microsoft.com/office/drawing/2014/main" id="{C984C09B-2816-DDCD-DE7A-BFB65CC738C4}"/>
              </a:ext>
            </a:extLst>
          </p:cNvPr>
          <p:cNvSpPr/>
          <p:nvPr/>
        </p:nvSpPr>
        <p:spPr>
          <a:xfrm>
            <a:off x="8206222" y="4126742"/>
            <a:ext cx="31546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b="1" dirty="0">
                <a:ea typeface="Calibri" pitchFamily="34" charset="-122"/>
                <a:cs typeface="Calibri" pitchFamily="34" charset="-120"/>
              </a:rPr>
              <a:t>Forbidden patterns</a:t>
            </a:r>
            <a:endParaRPr lang="en-US" sz="1600" dirty="0"/>
          </a:p>
        </p:txBody>
      </p:sp>
      <p:sp>
        <p:nvSpPr>
          <p:cNvPr id="27" name="Text 28">
            <a:extLst>
              <a:ext uri="{FF2B5EF4-FFF2-40B4-BE49-F238E27FC236}">
                <a16:creationId xmlns:a16="http://schemas.microsoft.com/office/drawing/2014/main" id="{0A335A5F-C28E-1B52-D8DB-18C5CAC8F4D9}"/>
              </a:ext>
            </a:extLst>
          </p:cNvPr>
          <p:cNvSpPr/>
          <p:nvPr/>
        </p:nvSpPr>
        <p:spPr>
          <a:xfrm>
            <a:off x="8206222" y="4658305"/>
            <a:ext cx="2111136" cy="10515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List antipatterns. "No alert() for errors. No &lt;div onClick&gt;. No tabindex greater than 0."</a:t>
            </a:r>
            <a:endParaRPr lang="en-US" sz="1400" dirty="0"/>
          </a:p>
        </p:txBody>
      </p:sp>
      <p:sp>
        <p:nvSpPr>
          <p:cNvPr id="28" name="Shape 0">
            <a:extLst>
              <a:ext uri="{FF2B5EF4-FFF2-40B4-BE49-F238E27FC236}">
                <a16:creationId xmlns:a16="http://schemas.microsoft.com/office/drawing/2014/main" id="{C064C46F-F157-1787-2C6D-C0A61D6112E1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F21B924-7EFF-D202-3EBD-6A22770C24E0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25447735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71E81B-CE02-14D4-BBAC-7CB20D74B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C749AA-2FBA-ABD7-7983-107A60B51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09" y="316449"/>
            <a:ext cx="7726679" cy="2121177"/>
          </a:xfrm>
        </p:spPr>
        <p:txBody>
          <a:bodyPr anchor="ctr"/>
          <a:lstStyle/>
          <a:p>
            <a:br>
              <a:rPr lang="en-US" dirty="0"/>
            </a:br>
            <a:r>
              <a:rPr lang="en-US" dirty="0"/>
              <a:t>Anchor a date picker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4C1F94-3E4C-9747-6E0A-CFADCBB6E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0675451A-C643-CF1D-9E47-C3E39A8F853F}"/>
              </a:ext>
            </a:extLst>
          </p:cNvPr>
          <p:cNvSpPr/>
          <p:nvPr/>
        </p:nvSpPr>
        <p:spPr>
          <a:xfrm>
            <a:off x="731520" y="237744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SCENARIO</a:t>
            </a:r>
            <a:endParaRPr lang="en-US" dirty="0"/>
          </a:p>
        </p:txBody>
      </p:sp>
      <p:sp>
        <p:nvSpPr>
          <p:cNvPr id="6" name="Text 9">
            <a:extLst>
              <a:ext uri="{FF2B5EF4-FFF2-40B4-BE49-F238E27FC236}">
                <a16:creationId xmlns:a16="http://schemas.microsoft.com/office/drawing/2014/main" id="{7160EECC-894D-DE19-DA8B-7D50BEC4D1CD}"/>
              </a:ext>
            </a:extLst>
          </p:cNvPr>
          <p:cNvSpPr/>
          <p:nvPr/>
        </p:nvSpPr>
        <p:spPr>
          <a:xfrm>
            <a:off x="746760" y="2696211"/>
            <a:ext cx="96265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Date pickers are one of the most broken accessible widgets in AI-generated code. The assistant tends to invent a custom calendar grid with role="grid" and gets focus management wrong.</a:t>
            </a:r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FD166088-89B8-EF40-4F98-4B69B081047E}"/>
              </a:ext>
            </a:extLst>
          </p:cNvPr>
          <p:cNvSpPr/>
          <p:nvPr/>
        </p:nvSpPr>
        <p:spPr>
          <a:xfrm>
            <a:off x="731520" y="3314066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YOUR TASK</a:t>
            </a:r>
            <a:endParaRPr lang="en-US" dirty="0"/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2425DCE6-DCDF-B808-8BC4-78F3D390CAC8}"/>
              </a:ext>
            </a:extLst>
          </p:cNvPr>
          <p:cNvSpPr/>
          <p:nvPr/>
        </p:nvSpPr>
        <p:spPr>
          <a:xfrm>
            <a:off x="731520" y="3474720"/>
            <a:ext cx="10698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400"/>
              </a:spcAft>
            </a:pPr>
            <a:r>
              <a:rPr lang="en-US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four anchor lines that prevent the most common date-picker failures:</a:t>
            </a:r>
            <a:endParaRPr lang="en-US" dirty="0"/>
          </a:p>
          <a:p>
            <a:pPr>
              <a:spcAft>
                <a:spcPts val="400"/>
              </a:spcAft>
            </a:pPr>
            <a:endParaRPr lang="en-US" dirty="0"/>
          </a:p>
          <a:p>
            <a:pPr marL="342900" indent="-342900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Native HTML preference (start with &lt;input type="date"&gt; unless requirements force a custom widget)</a:t>
            </a:r>
            <a:endParaRPr lang="en-US" dirty="0"/>
          </a:p>
          <a:p>
            <a:pPr marL="342900" indent="-342900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Component library to use (or to avoid)</a:t>
            </a:r>
            <a:endParaRPr lang="en-US" dirty="0"/>
          </a:p>
          <a:p>
            <a:pPr marL="342900" indent="-342900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ARIA discipline (what NOT to add)</a:t>
            </a:r>
            <a:endParaRPr lang="en-US" dirty="0"/>
          </a:p>
          <a:p>
            <a:pPr marL="342900" indent="-342900">
              <a:spcAft>
                <a:spcPts val="400"/>
              </a:spcAft>
              <a:buSzPct val="100000"/>
              <a:buFont typeface="+mj-lt"/>
              <a:buAutoNum type="arabicPeriod"/>
            </a:pPr>
            <a:r>
              <a:rPr lang="en-US" sz="1600" dirty="0">
                <a:solidFill>
                  <a:srgbClr val="1A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Forbidden pattern (e.g., trapping focus on open, no Escape to close)</a:t>
            </a:r>
            <a:endParaRPr lang="en-US" dirty="0"/>
          </a:p>
        </p:txBody>
      </p:sp>
      <p:sp>
        <p:nvSpPr>
          <p:cNvPr id="9" name="Shape 12">
            <a:extLst>
              <a:ext uri="{FF2B5EF4-FFF2-40B4-BE49-F238E27FC236}">
                <a16:creationId xmlns:a16="http://schemas.microsoft.com/office/drawing/2014/main" id="{38708C04-651B-6A9C-6009-061041222AC2}"/>
              </a:ext>
            </a:extLst>
          </p:cNvPr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chemeClr val="tx1"/>
          </a:solidFill>
          <a:ln w="12700">
            <a:solidFill>
              <a:srgbClr val="BEE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61284168-F333-C5C4-F0D6-27F6DB0EA55E}"/>
              </a:ext>
            </a:extLst>
          </p:cNvPr>
          <p:cNvSpPr/>
          <p:nvPr/>
        </p:nvSpPr>
        <p:spPr>
          <a:xfrm>
            <a:off x="914400" y="576072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kern="0" spc="4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HINT: </a:t>
            </a: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Anchors are usually written ONCE per project and reused. Treat this exercise like writing a team coding standard, not a one-off prompt.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263A5FDE-C5A3-9075-23A9-899EF15007F6}"/>
              </a:ext>
            </a:extLst>
          </p:cNvPr>
          <p:cNvSpPr/>
          <p:nvPr/>
        </p:nvSpPr>
        <p:spPr>
          <a:xfrm>
            <a:off x="1037309" y="9144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EXERCISE 2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23DEDA23-91A4-82AD-AFE8-F32BD9C2C27F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FC6B770-BE7A-3CD9-0CF1-1E198EA558B9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21305070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7E1C0-09BD-2DED-EC7D-FCB17C0B7F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37AB1E-C37C-923A-DDE4-506123EFA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27295F2-4BEA-7D45-EC2A-969C3E31F99C}"/>
              </a:ext>
            </a:extLst>
          </p:cNvPr>
          <p:cNvSpPr txBox="1"/>
          <p:nvPr/>
        </p:nvSpPr>
        <p:spPr>
          <a:xfrm>
            <a:off x="2181915" y="1720840"/>
            <a:ext cx="782816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Default to &lt;input type="date"&gt; unless a requirement (custom</a:t>
            </a:r>
          </a:p>
          <a:p>
            <a:r>
              <a:rPr lang="en-US" dirty="0"/>
              <a:t>   formatting, range constraints, locale) prevents it.</a:t>
            </a:r>
          </a:p>
          <a:p>
            <a:endParaRPr lang="en-US" dirty="0"/>
          </a:p>
          <a:p>
            <a:r>
              <a:rPr lang="en-US" dirty="0"/>
              <a:t>2. If a custom calendar is required, use the design system's</a:t>
            </a:r>
          </a:p>
          <a:p>
            <a:r>
              <a:rPr lang="en-US" dirty="0"/>
              <a:t>   &lt;</a:t>
            </a:r>
            <a:r>
              <a:rPr lang="en-US" dirty="0" err="1"/>
              <a:t>DatePicker</a:t>
            </a:r>
            <a:r>
              <a:rPr lang="en-US" dirty="0"/>
              <a:t>&gt; component. Do NOT invent a new one.</a:t>
            </a:r>
          </a:p>
          <a:p>
            <a:endParaRPr lang="en-US" dirty="0"/>
          </a:p>
          <a:p>
            <a:r>
              <a:rPr lang="en-US" dirty="0"/>
              <a:t>3. role="application" is forbidden. role="grid" only if the team</a:t>
            </a:r>
          </a:p>
          <a:p>
            <a:r>
              <a:rPr lang="en-US" dirty="0"/>
              <a:t>   has reviewed the APG pattern and committed to its full</a:t>
            </a:r>
          </a:p>
          <a:p>
            <a:r>
              <a:rPr lang="en-US" dirty="0"/>
              <a:t>   keyboard model.</a:t>
            </a:r>
          </a:p>
          <a:p>
            <a:endParaRPr lang="en-US" dirty="0"/>
          </a:p>
          <a:p>
            <a:r>
              <a:rPr lang="en-US" dirty="0"/>
              <a:t>4. No focus-trap libraries that block Escape. Escape must always</a:t>
            </a:r>
          </a:p>
          <a:p>
            <a:r>
              <a:rPr lang="en-US" dirty="0"/>
              <a:t>   close the popup and return focus to the input.</a:t>
            </a:r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839C6150-838B-0BC5-F16E-DE47FA584DDC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4D1825-3D7E-B70F-F663-488BAE58F8B4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0170445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691D3D-69A2-4EF9-0931-70B518756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B7597-7830-B249-EB4B-325E503825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Criteria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A5EA8109-ECB8-89CB-C7EE-CA7C7C6AE262}"/>
              </a:ext>
            </a:extLst>
          </p:cNvPr>
          <p:cNvSpPr/>
          <p:nvPr/>
        </p:nvSpPr>
        <p:spPr>
          <a:xfrm>
            <a:off x="6991350" y="3864371"/>
            <a:ext cx="387477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Codify testable acceptance criteria tied to WCAG success criteria, not to feelings.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36E4748B-664F-0007-D490-E1AD22AF22B6}"/>
              </a:ext>
            </a:extLst>
          </p:cNvPr>
          <p:cNvSpPr/>
          <p:nvPr/>
        </p:nvSpPr>
        <p:spPr>
          <a:xfrm>
            <a:off x="7088505" y="3583305"/>
            <a:ext cx="914400" cy="5486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BB4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892D36A-B29C-AA68-0859-44023BEE8AD8}"/>
              </a:ext>
            </a:extLst>
          </p:cNvPr>
          <p:cNvSpPr txBox="1"/>
          <p:nvPr/>
        </p:nvSpPr>
        <p:spPr>
          <a:xfrm>
            <a:off x="1259205" y="514237"/>
            <a:ext cx="6096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4494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C2CD8F-7E57-8EC9-BAC4-499709AC1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4C3F4-A706-9E95-C333-782C13A6A0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27" y="568961"/>
            <a:ext cx="9152473" cy="1780860"/>
          </a:xfrm>
        </p:spPr>
        <p:txBody>
          <a:bodyPr anchor="ctr"/>
          <a:lstStyle/>
          <a:p>
            <a:r>
              <a:rPr lang="en-US" dirty="0"/>
              <a:t>Criteria: testable, not subjective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511A6-BBB8-E1DA-6ACB-780990D7C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15</a:t>
            </a:fld>
            <a:endParaRPr lang="en-US" dirty="0"/>
          </a:p>
        </p:txBody>
      </p:sp>
      <p:graphicFrame>
        <p:nvGraphicFramePr>
          <p:cNvPr id="3" name="Table Placeholder 5">
            <a:extLst>
              <a:ext uri="{FF2B5EF4-FFF2-40B4-BE49-F238E27FC236}">
                <a16:creationId xmlns:a16="http://schemas.microsoft.com/office/drawing/2014/main" id="{774D7ECB-468F-F953-C4BF-341FDF496B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3929409"/>
              </p:ext>
            </p:extLst>
          </p:nvPr>
        </p:nvGraphicFramePr>
        <p:xfrm>
          <a:off x="2201327" y="1920239"/>
          <a:ext cx="8841952" cy="436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20976">
                  <a:extLst>
                    <a:ext uri="{9D8B030D-6E8A-4147-A177-3AD203B41FA5}">
                      <a16:colId xmlns:a16="http://schemas.microsoft.com/office/drawing/2014/main" val="3593831901"/>
                    </a:ext>
                  </a:extLst>
                </a:gridCol>
                <a:gridCol w="4420976">
                  <a:extLst>
                    <a:ext uri="{9D8B030D-6E8A-4147-A177-3AD203B41FA5}">
                      <a16:colId xmlns:a16="http://schemas.microsoft.com/office/drawing/2014/main" val="36650843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Signup form acceptance criteria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9606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Each input has a programmatically associated &lt;label&gt; (no placeholder-only labels).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1.3.1, 3.3.2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0889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Help text is wired to the input via aria-</a:t>
                      </a:r>
                      <a:r>
                        <a:rPr lang="en-US" sz="1400" dirty="0" err="1"/>
                        <a:t>describedby</a:t>
                      </a:r>
                      <a:r>
                        <a:rPr lang="en-US" sz="1400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1.3.1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42364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Error messages are wired to inputs via aria-</a:t>
                      </a:r>
                      <a:r>
                        <a:rPr lang="en-US" sz="1400" dirty="0" err="1"/>
                        <a:t>describedby</a:t>
                      </a:r>
                      <a:r>
                        <a:rPr lang="en-US" sz="1400" dirty="0"/>
                        <a:t> and rendered inline.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3.3.1, 3.3.3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0482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On invalid submit, focus moves to an error summary with role="alert".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3.3.1, 4.1.3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8746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Each summary item is a link that places focus on the corresponding input.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2.4.3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662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All interactive elements show a visible focus indicator at ≥ 3:1 contrast.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2.4.7, 2.4.11 (2.2)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2643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Text and UI components meet contrast: 4.5:1 normal, 3:1 large/UI.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1.4.3, 1.4.11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140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Form is fully operable with keyboard alone — no traps, logical tab order.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WCAG 2.1.1, 2.1.2, 2.4.3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0405659"/>
                  </a:ext>
                </a:extLst>
              </a:tr>
            </a:tbl>
          </a:graphicData>
        </a:graphic>
      </p:graphicFrame>
      <p:sp>
        <p:nvSpPr>
          <p:cNvPr id="4" name="Shape 0">
            <a:extLst>
              <a:ext uri="{FF2B5EF4-FFF2-40B4-BE49-F238E27FC236}">
                <a16:creationId xmlns:a16="http://schemas.microsoft.com/office/drawing/2014/main" id="{FF1F42A1-A13F-4C76-ED9A-1A3CDB7215DC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3396BE4-CD1C-D425-E16C-670193AE9CAD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2610902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6C620E-E20E-A47C-04F4-9399EF14D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F3F35-5409-84BA-4213-61A265E92A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09" y="316449"/>
            <a:ext cx="7726679" cy="2121177"/>
          </a:xfrm>
        </p:spPr>
        <p:txBody>
          <a:bodyPr anchor="ctr"/>
          <a:lstStyle/>
          <a:p>
            <a:r>
              <a:rPr lang="it-IT" dirty="0"/>
              <a:t>Criteria for a confirmation modal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E1167C-0E90-70C0-600A-EF8FC37C6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CBB9E787-AC66-20FE-D451-8A398CFCF6E9}"/>
              </a:ext>
            </a:extLst>
          </p:cNvPr>
          <p:cNvSpPr/>
          <p:nvPr/>
        </p:nvSpPr>
        <p:spPr>
          <a:xfrm>
            <a:off x="731520" y="237744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SCENARIO</a:t>
            </a:r>
            <a:endParaRPr lang="en-US" dirty="0"/>
          </a:p>
        </p:txBody>
      </p:sp>
      <p:sp>
        <p:nvSpPr>
          <p:cNvPr id="6" name="Text 9">
            <a:extLst>
              <a:ext uri="{FF2B5EF4-FFF2-40B4-BE49-F238E27FC236}">
                <a16:creationId xmlns:a16="http://schemas.microsoft.com/office/drawing/2014/main" id="{1CA4034C-F0CF-CF08-A362-5A79AABEDC1B}"/>
              </a:ext>
            </a:extLst>
          </p:cNvPr>
          <p:cNvSpPr/>
          <p:nvPr/>
        </p:nvSpPr>
        <p:spPr>
          <a:xfrm>
            <a:off x="746760" y="2696211"/>
            <a:ext cx="96265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A "Delete account" button opens a modal asking the user to confirm. Modals are the second-most-failed widget in AI-generated code, after date pickers.</a:t>
            </a:r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B97ED949-6717-D7B0-8DED-0CEAF1BB4C33}"/>
              </a:ext>
            </a:extLst>
          </p:cNvPr>
          <p:cNvSpPr/>
          <p:nvPr/>
        </p:nvSpPr>
        <p:spPr>
          <a:xfrm>
            <a:off x="731520" y="3314066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YOUR TASK</a:t>
            </a:r>
            <a:endParaRPr lang="en-US" dirty="0"/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FA49E4A3-ED1E-7EF4-1E26-854065CF478D}"/>
              </a:ext>
            </a:extLst>
          </p:cNvPr>
          <p:cNvSpPr/>
          <p:nvPr/>
        </p:nvSpPr>
        <p:spPr>
          <a:xfrm>
            <a:off x="731520" y="3474720"/>
            <a:ext cx="10698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400"/>
              </a:spcAft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Write five testable criteria, each tagged with the WCAG SC it traces to. Cover at least:</a:t>
            </a:r>
          </a:p>
          <a:p>
            <a:pPr>
              <a:spcAft>
                <a:spcPts val="400"/>
              </a:spcAft>
            </a:pPr>
            <a:endParaRPr lang="en-US" sz="1600" dirty="0">
              <a:solidFill>
                <a:srgbClr val="1A1A1A"/>
              </a:solidFill>
              <a:ea typeface="Calibri" pitchFamily="34" charset="-122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Focus management on open AND on close (which element gets focus, in which order)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Keyboard dismissal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Accessible name and description for the dialog itself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Background interaction (is the rest of the page inert?)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Confirmation announcement after the destructive action completes</a:t>
            </a:r>
          </a:p>
        </p:txBody>
      </p:sp>
      <p:sp>
        <p:nvSpPr>
          <p:cNvPr id="9" name="Shape 12">
            <a:extLst>
              <a:ext uri="{FF2B5EF4-FFF2-40B4-BE49-F238E27FC236}">
                <a16:creationId xmlns:a16="http://schemas.microsoft.com/office/drawing/2014/main" id="{BA1CA383-A277-7876-6B5E-0B3C0F330EC5}"/>
              </a:ext>
            </a:extLst>
          </p:cNvPr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chemeClr val="tx1"/>
          </a:solidFill>
          <a:ln w="12700">
            <a:solidFill>
              <a:srgbClr val="BEE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F7F317E4-C3FF-07C3-E195-2A575929D288}"/>
              </a:ext>
            </a:extLst>
          </p:cNvPr>
          <p:cNvSpPr/>
          <p:nvPr/>
        </p:nvSpPr>
        <p:spPr>
          <a:xfrm>
            <a:off x="914400" y="576072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kern="0" spc="4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HINT:  </a:t>
            </a: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Reference: WCAG 2.4.3 Focus Order, 2.1.2 No Keyboard Trap, 4.1.2 Name Role Value, 4.1.3 Status Messages.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F28FFF26-4165-D827-9B80-9BFAB03ED885}"/>
              </a:ext>
            </a:extLst>
          </p:cNvPr>
          <p:cNvSpPr/>
          <p:nvPr/>
        </p:nvSpPr>
        <p:spPr>
          <a:xfrm>
            <a:off x="1037309" y="9144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EXERCISE 3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hape 0">
            <a:extLst>
              <a:ext uri="{FF2B5EF4-FFF2-40B4-BE49-F238E27FC236}">
                <a16:creationId xmlns:a16="http://schemas.microsoft.com/office/drawing/2014/main" id="{C9F3A8B5-8738-60D5-D915-9B7219D3CAE5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78022AC-DE49-5FDD-A51B-276D2A3720FD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37596646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157351-0554-F42D-73F2-C3FD39964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4842BE-399A-3205-81F1-84B8F8889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5C015EE-7164-EB7C-9641-49A05EAAF6BA}"/>
              </a:ext>
            </a:extLst>
          </p:cNvPr>
          <p:cNvSpPr txBox="1"/>
          <p:nvPr/>
        </p:nvSpPr>
        <p:spPr>
          <a:xfrm>
            <a:off x="2181915" y="1443841"/>
            <a:ext cx="7828169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1. Dialog has an accessible name from the heading via</a:t>
            </a:r>
          </a:p>
          <a:p>
            <a:r>
              <a:rPr lang="en-US" dirty="0"/>
              <a:t>   aria-</a:t>
            </a:r>
            <a:r>
              <a:rPr lang="en-US" dirty="0" err="1"/>
              <a:t>labelledby</a:t>
            </a:r>
            <a:r>
              <a:rPr lang="en-US" dirty="0"/>
              <a:t> — 4.1.2</a:t>
            </a:r>
          </a:p>
          <a:p>
            <a:endParaRPr lang="en-US" dirty="0"/>
          </a:p>
          <a:p>
            <a:r>
              <a:rPr lang="en-US" dirty="0"/>
              <a:t>2. On open, focus moves to the dialog or its first interactive</a:t>
            </a:r>
          </a:p>
          <a:p>
            <a:r>
              <a:rPr lang="en-US" dirty="0"/>
              <a:t>   element — 2.4.3</a:t>
            </a:r>
          </a:p>
          <a:p>
            <a:endParaRPr lang="en-US" dirty="0"/>
          </a:p>
          <a:p>
            <a:r>
              <a:rPr lang="en-US" dirty="0"/>
              <a:t>3. Escape closes the dialog and returns focus to the trigger</a:t>
            </a:r>
          </a:p>
          <a:p>
            <a:r>
              <a:rPr lang="en-US" dirty="0"/>
              <a:t>   button — 2.1.1, 2.4.3</a:t>
            </a:r>
          </a:p>
          <a:p>
            <a:endParaRPr lang="en-US" dirty="0"/>
          </a:p>
          <a:p>
            <a:r>
              <a:rPr lang="en-US" dirty="0"/>
              <a:t>4. Background content is inert — keyboard, click, and AT cannot</a:t>
            </a:r>
          </a:p>
          <a:p>
            <a:r>
              <a:rPr lang="en-US" dirty="0"/>
              <a:t>   reach it while the dialog is open — 1.3.1, 2.1.2</a:t>
            </a:r>
          </a:p>
          <a:p>
            <a:endParaRPr lang="en-US" dirty="0"/>
          </a:p>
          <a:p>
            <a:r>
              <a:rPr lang="en-US" dirty="0"/>
              <a:t>5. After confirmation, the destructive action's status is announced</a:t>
            </a:r>
          </a:p>
          <a:p>
            <a:r>
              <a:rPr lang="en-US" dirty="0"/>
              <a:t>   via role="status" or an aria-live region — 4.1.3</a:t>
            </a:r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6D2B1443-0FB6-2968-A855-F3E5ECA8B7BE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7B6425-A065-7564-9673-3A7B12416197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231524274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03FD0-5C8E-1944-B2EC-534EA1D5A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560EF-780E-3775-C70A-B78E187063A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Evaluate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DE738ACE-CFB7-45AC-5565-B06FE7EA042F}"/>
              </a:ext>
            </a:extLst>
          </p:cNvPr>
          <p:cNvSpPr/>
          <p:nvPr/>
        </p:nvSpPr>
        <p:spPr>
          <a:xfrm>
            <a:off x="6991350" y="3864371"/>
            <a:ext cx="387477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Verify with automated tools, humans, and assistive technology</a:t>
            </a: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7BD393A2-5736-C2D1-759D-8876AB278793}"/>
              </a:ext>
            </a:extLst>
          </p:cNvPr>
          <p:cNvSpPr/>
          <p:nvPr/>
        </p:nvSpPr>
        <p:spPr>
          <a:xfrm>
            <a:off x="7088505" y="3583305"/>
            <a:ext cx="914400" cy="5486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BB4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8E6101A-5135-9081-3FC2-BF66E108EF8D}"/>
              </a:ext>
            </a:extLst>
          </p:cNvPr>
          <p:cNvSpPr txBox="1"/>
          <p:nvPr/>
        </p:nvSpPr>
        <p:spPr>
          <a:xfrm>
            <a:off x="1259205" y="514237"/>
            <a:ext cx="6096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444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E03547-F6A3-1B9F-2143-3C21668B6F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46238-EB44-6669-2AA1-C785056F0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27" y="568961"/>
            <a:ext cx="9152473" cy="1780860"/>
          </a:xfrm>
        </p:spPr>
        <p:txBody>
          <a:bodyPr anchor="ctr"/>
          <a:lstStyle/>
          <a:p>
            <a:r>
              <a:rPr lang="en-US" dirty="0"/>
              <a:t>Evaluate: three layers, one report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B3B0C3-8DA6-0B05-05D2-04618C3F5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19</a:t>
            </a:fld>
            <a:endParaRPr lang="en-US" dirty="0"/>
          </a:p>
        </p:txBody>
      </p:sp>
      <p:graphicFrame>
        <p:nvGraphicFramePr>
          <p:cNvPr id="4" name="Table Placeholder 2">
            <a:extLst>
              <a:ext uri="{FF2B5EF4-FFF2-40B4-BE49-F238E27FC236}">
                <a16:creationId xmlns:a16="http://schemas.microsoft.com/office/drawing/2014/main" id="{E14FC959-1CB2-A286-0AD8-7A033C7E000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7880009"/>
              </p:ext>
            </p:extLst>
          </p:nvPr>
        </p:nvGraphicFramePr>
        <p:xfrm>
          <a:off x="1318159" y="1948661"/>
          <a:ext cx="10438412" cy="417966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3538849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3941740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2653216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304607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810285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AUTOMATED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MANUAL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ASSISTIVE TECH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Tools that run in 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What a human must do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Real users, real combos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axe-core via @axe-core/playwright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eslint-plugin-jsx-a11y in lint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Pa11y or Lighthouse CI for page-level checks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Storybook a11y addon for components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Tab through the entire flow — no mouse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Submit with errors; verify focus + announcement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Zoom to 200% and 400%; check reflow (WCAG 1.4.10)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prefers-reduced-motion respected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NVDA + Firefox (free; Windows)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VoiceOver</a:t>
                      </a:r>
                      <a:r>
                        <a:rPr lang="en-US" sz="1400" dirty="0"/>
                        <a:t> + Safari (built-in; macOS/iOS)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/>
                        <a:t>JAWS + Chrome (paid; enterprise)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400" dirty="0" err="1"/>
                        <a:t>TalkBack</a:t>
                      </a:r>
                      <a:r>
                        <a:rPr lang="en-US" sz="1400" dirty="0"/>
                        <a:t> + Chrome (built-in; Android)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5876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Catches a portion of issues. Will not catch most label, focus-order, or announcement bugs.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Five-minute smoke test catches most regressions.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Browser/AT pairings behave differently. Test the pairs your users actually use.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</a:tbl>
          </a:graphicData>
        </a:graphic>
      </p:graphicFrame>
      <p:sp>
        <p:nvSpPr>
          <p:cNvPr id="5" name="Shape 0">
            <a:extLst>
              <a:ext uri="{FF2B5EF4-FFF2-40B4-BE49-F238E27FC236}">
                <a16:creationId xmlns:a16="http://schemas.microsoft.com/office/drawing/2014/main" id="{D26488F7-A9B5-6FCF-EA23-DA0E64B6DCE0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208F54F-38DD-DB11-C5E0-335904ABAD71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4064073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F5859-10C9-4588-9727-B9362E26C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0" y="1020445"/>
            <a:ext cx="2895600" cy="1325563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71D7E5-EF66-4BCD-8DAA-E9061157F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3500" y="2674013"/>
            <a:ext cx="2895600" cy="3269589"/>
          </a:xfrm>
        </p:spPr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/>
              <a:t>Opening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PACE Framework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Putting it together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Close + Q&amp;A 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02A8827-B1A1-2D2F-D6DD-E886B886C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32195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66D096-17AC-6091-30EA-6D9670407A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A852D-FAF9-BDEB-E11D-0E6EF8D0D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09" y="316449"/>
            <a:ext cx="7726679" cy="2121177"/>
          </a:xfrm>
        </p:spPr>
        <p:txBody>
          <a:bodyPr anchor="ctr"/>
          <a:lstStyle/>
          <a:p>
            <a:r>
              <a:rPr lang="it-IT" dirty="0"/>
              <a:t>Build the evaluation plan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0C3697-A5BE-8FC7-B323-E5A8BE2200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8EAF5C67-B48D-40C1-6078-88726E735D09}"/>
              </a:ext>
            </a:extLst>
          </p:cNvPr>
          <p:cNvSpPr/>
          <p:nvPr/>
        </p:nvSpPr>
        <p:spPr>
          <a:xfrm>
            <a:off x="731520" y="237744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SCENARIO</a:t>
            </a:r>
            <a:endParaRPr lang="en-US" dirty="0"/>
          </a:p>
        </p:txBody>
      </p:sp>
      <p:sp>
        <p:nvSpPr>
          <p:cNvPr id="6" name="Text 9">
            <a:extLst>
              <a:ext uri="{FF2B5EF4-FFF2-40B4-BE49-F238E27FC236}">
                <a16:creationId xmlns:a16="http://schemas.microsoft.com/office/drawing/2014/main" id="{9CEF67C5-9EFC-378D-6B2B-0C701E4B1FA3}"/>
              </a:ext>
            </a:extLst>
          </p:cNvPr>
          <p:cNvSpPr/>
          <p:nvPr/>
        </p:nvSpPr>
        <p:spPr>
          <a:xfrm>
            <a:off x="746760" y="2696211"/>
            <a:ext cx="962659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Take the modal criteria from Exercise 3. The AI assistant has produced code. You have 15 minutes before merging.</a:t>
            </a:r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7554DDFA-2F78-B226-E5D8-42D876E7AC43}"/>
              </a:ext>
            </a:extLst>
          </p:cNvPr>
          <p:cNvSpPr/>
          <p:nvPr/>
        </p:nvSpPr>
        <p:spPr>
          <a:xfrm>
            <a:off x="731520" y="3314066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YOUR TASK</a:t>
            </a:r>
            <a:endParaRPr lang="en-US" dirty="0"/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26D160BA-F9AD-31DC-D17F-4C2257DCAEEF}"/>
              </a:ext>
            </a:extLst>
          </p:cNvPr>
          <p:cNvSpPr/>
          <p:nvPr/>
        </p:nvSpPr>
        <p:spPr>
          <a:xfrm>
            <a:off x="731520" y="3474720"/>
            <a:ext cx="10698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>
              <a:spcAft>
                <a:spcPts val="400"/>
              </a:spcAft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For each of your modal criteria, write the verification step. Decide which layer covers it:</a:t>
            </a:r>
          </a:p>
          <a:p>
            <a:pPr>
              <a:spcAft>
                <a:spcPts val="400"/>
              </a:spcAft>
            </a:pPr>
            <a:endParaRPr lang="en-US" sz="1600" dirty="0">
              <a:solidFill>
                <a:srgbClr val="1A1A1A"/>
              </a:solidFill>
              <a:ea typeface="Calibri" pitchFamily="34" charset="-122"/>
              <a:cs typeface="Calibri" pitchFamily="34" charset="-120"/>
            </a:endParaRP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Automated: what assertion in Playwright + axe?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Manual: What keyboard or zoom step?</a:t>
            </a:r>
          </a:p>
          <a:p>
            <a:pPr marL="285750" indent="-285750">
              <a:spcAft>
                <a:spcPts val="400"/>
              </a:spcAft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Assistive tech: what announcement do you expect to hear, on which AT?</a:t>
            </a:r>
          </a:p>
        </p:txBody>
      </p:sp>
      <p:sp>
        <p:nvSpPr>
          <p:cNvPr id="9" name="Shape 12">
            <a:extLst>
              <a:ext uri="{FF2B5EF4-FFF2-40B4-BE49-F238E27FC236}">
                <a16:creationId xmlns:a16="http://schemas.microsoft.com/office/drawing/2014/main" id="{A8746151-EF78-7023-E709-7785B3EE6EE8}"/>
              </a:ext>
            </a:extLst>
          </p:cNvPr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chemeClr val="tx1"/>
          </a:solidFill>
          <a:ln w="12700">
            <a:solidFill>
              <a:srgbClr val="BEE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F3857E20-B4C8-87E8-F7EF-F9901ECB464D}"/>
              </a:ext>
            </a:extLst>
          </p:cNvPr>
          <p:cNvSpPr/>
          <p:nvPr/>
        </p:nvSpPr>
        <p:spPr>
          <a:xfrm>
            <a:off x="914400" y="576072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1400" b="1" kern="0" spc="4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HINT:  </a:t>
            </a: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If a criterion has NO verification step, it isn't a criterion, it's a wish. Rewrite it until it's testable.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3ACA1EEE-5447-7EA6-1FA3-C01A92F013BD}"/>
              </a:ext>
            </a:extLst>
          </p:cNvPr>
          <p:cNvSpPr/>
          <p:nvPr/>
        </p:nvSpPr>
        <p:spPr>
          <a:xfrm>
            <a:off x="1037309" y="9144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EXERCISE 4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210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AA7BF-3BC6-3BC0-C5B7-838153EFED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D7FF9C-5205-96C4-B31E-1BAC879CE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30786C7-B07B-F239-9613-7204E8A5A1D6}"/>
              </a:ext>
            </a:extLst>
          </p:cNvPr>
          <p:cNvSpPr txBox="1"/>
          <p:nvPr/>
        </p:nvSpPr>
        <p:spPr>
          <a:xfrm>
            <a:off x="2181915" y="2136338"/>
            <a:ext cx="78281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Criterion one: automated. </a:t>
            </a:r>
          </a:p>
          <a:p>
            <a:endParaRPr lang="en-US" dirty="0"/>
          </a:p>
          <a:p>
            <a:r>
              <a:rPr lang="en-US" dirty="0"/>
              <a:t>Criterion two: automated AND manual. </a:t>
            </a:r>
          </a:p>
          <a:p>
            <a:endParaRPr lang="en-US" dirty="0"/>
          </a:p>
          <a:p>
            <a:r>
              <a:rPr lang="en-US" dirty="0"/>
              <a:t>Criterion three: automated AND manual. </a:t>
            </a:r>
          </a:p>
          <a:p>
            <a:endParaRPr lang="en-US" dirty="0"/>
          </a:p>
          <a:p>
            <a:r>
              <a:rPr lang="en-US" dirty="0"/>
              <a:t>Criterion four: automated AND manual.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Criterion five: Assistive tech. </a:t>
            </a:r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4F334811-D2F7-1698-4D7E-725C900EF909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F64CD9-88F4-C35E-3119-F08E91AB6FDD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36803296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7B7A8F-3780-B141-F76D-CDE5C5E1A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57545-DBB4-7FE7-FFD9-F1218897E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1327" y="568961"/>
            <a:ext cx="9152473" cy="1780860"/>
          </a:xfrm>
        </p:spPr>
        <p:txBody>
          <a:bodyPr anchor="ctr"/>
          <a:lstStyle/>
          <a:p>
            <a:r>
              <a:rPr lang="en-US" dirty="0"/>
              <a:t>The PACE prompt template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FAA6B-4536-EDBD-83DA-A93651F5D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3D4A907-70AD-090C-D4CE-406171013889}"/>
              </a:ext>
            </a:extLst>
          </p:cNvPr>
          <p:cNvSpPr txBox="1"/>
          <p:nvPr/>
        </p:nvSpPr>
        <p:spPr>
          <a:xfrm>
            <a:off x="2875034" y="1887834"/>
            <a:ext cx="7805058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/>
              <a:t>I need a [component] in [framework].</a:t>
            </a:r>
          </a:p>
          <a:p>
            <a:endParaRPr lang="en-US" sz="1400" dirty="0"/>
          </a:p>
          <a:p>
            <a:r>
              <a:rPr lang="en-US" sz="1400" b="1" dirty="0"/>
              <a:t>PURPOSE — Behaviors:</a:t>
            </a:r>
          </a:p>
          <a:p>
            <a:r>
              <a:rPr lang="en-US" sz="1400" dirty="0"/>
              <a:t>  • Keyboard: [what keyboard-only users must be able to do]</a:t>
            </a:r>
          </a:p>
          <a:p>
            <a:r>
              <a:rPr lang="en-US" sz="1400" dirty="0"/>
              <a:t>  • Screen reader: [what AT users must hear, in what order]</a:t>
            </a:r>
          </a:p>
          <a:p>
            <a:r>
              <a:rPr lang="en-US" sz="1400" dirty="0"/>
              <a:t>  • Errors: [what happens on invalid input, where focus moves, what is announced]</a:t>
            </a:r>
          </a:p>
          <a:p>
            <a:endParaRPr lang="en-US" sz="1400" dirty="0"/>
          </a:p>
          <a:p>
            <a:r>
              <a:rPr lang="en-US" sz="1400" b="1" dirty="0"/>
              <a:t>ANCHORS — Constraints:</a:t>
            </a:r>
          </a:p>
          <a:p>
            <a:r>
              <a:rPr lang="en-US" sz="1400" dirty="0"/>
              <a:t>  • Prefer native HTML; use ARIA only when no native element fits.</a:t>
            </a:r>
          </a:p>
          <a:p>
            <a:r>
              <a:rPr lang="en-US" sz="1400" dirty="0"/>
              <a:t>  • Use [design system] components from [path]; do not invent new ones.</a:t>
            </a:r>
          </a:p>
          <a:p>
            <a:r>
              <a:rPr lang="en-US" sz="1400" dirty="0"/>
              <a:t>  • No alert(), no &lt;div </a:t>
            </a:r>
            <a:r>
              <a:rPr lang="en-US" sz="1400" dirty="0" err="1"/>
              <a:t>onClick</a:t>
            </a:r>
            <a:r>
              <a:rPr lang="en-US" sz="1400" dirty="0"/>
              <a:t>&gt;, no </a:t>
            </a:r>
            <a:r>
              <a:rPr lang="en-US" sz="1400" dirty="0" err="1"/>
              <a:t>tabindex</a:t>
            </a:r>
            <a:r>
              <a:rPr lang="en-US" sz="1400" dirty="0"/>
              <a:t> &gt; 0, no redundant ARIA.</a:t>
            </a:r>
          </a:p>
          <a:p>
            <a:r>
              <a:rPr lang="en-US" sz="1400" dirty="0"/>
              <a:t>  • Match focus-visible tokens defined in [path].</a:t>
            </a:r>
          </a:p>
          <a:p>
            <a:endParaRPr lang="en-US" sz="1400" dirty="0"/>
          </a:p>
          <a:p>
            <a:r>
              <a:rPr lang="en-US" sz="1400" b="1" dirty="0"/>
              <a:t>CRITERIA — Acceptance (each line should be a testable assertion):</a:t>
            </a:r>
          </a:p>
          <a:p>
            <a:r>
              <a:rPr lang="en-US" sz="1400" dirty="0"/>
              <a:t>  • [criterion phrased as observable behavior] = WCAG [SC number]</a:t>
            </a:r>
          </a:p>
          <a:p>
            <a:r>
              <a:rPr lang="en-US" sz="1400" dirty="0"/>
              <a:t>  • [criterion] — WCAG [SC number]</a:t>
            </a:r>
          </a:p>
          <a:p>
            <a:endParaRPr lang="en-US" sz="1400" b="1" dirty="0"/>
          </a:p>
          <a:p>
            <a:r>
              <a:rPr lang="en-US" sz="1400" b="1" dirty="0"/>
              <a:t>EVALUATE — Tests:</a:t>
            </a:r>
          </a:p>
          <a:p>
            <a:r>
              <a:rPr lang="en-US" sz="1400" dirty="0"/>
              <a:t>  • Generate Playwright + @axe-core/playwright tests covering each criterion.</a:t>
            </a:r>
          </a:p>
          <a:p>
            <a:r>
              <a:rPr lang="en-US" sz="1400" dirty="0"/>
              <a:t>  • Provide a manual test plan: keyboard walkthrough, focus check, screen reader pass</a:t>
            </a:r>
          </a:p>
        </p:txBody>
      </p:sp>
      <p:sp>
        <p:nvSpPr>
          <p:cNvPr id="6" name="Shape 0">
            <a:extLst>
              <a:ext uri="{FF2B5EF4-FFF2-40B4-BE49-F238E27FC236}">
                <a16:creationId xmlns:a16="http://schemas.microsoft.com/office/drawing/2014/main" id="{3A5592EA-0C6C-72B7-CD7B-C1A35C37B99B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75D855D-F616-D916-0AF2-7B0AD374C6CB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40741625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FFAF0F-713A-E383-7731-A15A0E1677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484CFB4-DA6B-456D-2D60-D5FBA0E533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/>
          <a:p>
            <a:r>
              <a:rPr lang="en-US" dirty="0"/>
              <a:t>Where PACE fits in your sprint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71AC03-41A7-7F2E-01CA-7E5A56DBB298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0" y="2813049"/>
            <a:ext cx="2427514" cy="3238499"/>
          </a:xfrm>
        </p:spPr>
        <p:txBody>
          <a:bodyPr>
            <a:normAutofit/>
          </a:bodyPr>
          <a:lstStyle/>
          <a:p>
            <a:r>
              <a:rPr lang="en-US" dirty="0"/>
              <a:t>PACE is not a separate ceremony. It threads through stories you already write.</a:t>
            </a:r>
          </a:p>
        </p:txBody>
      </p:sp>
      <p:graphicFrame>
        <p:nvGraphicFramePr>
          <p:cNvPr id="10" name="Table Placeholder 2">
            <a:extLst>
              <a:ext uri="{FF2B5EF4-FFF2-40B4-BE49-F238E27FC236}">
                <a16:creationId xmlns:a16="http://schemas.microsoft.com/office/drawing/2014/main" id="{F4F9A6CC-34FC-1395-1AFC-F9CC69F54E85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1610653133"/>
              </p:ext>
            </p:extLst>
          </p:nvPr>
        </p:nvGraphicFramePr>
        <p:xfrm>
          <a:off x="3871355" y="895350"/>
          <a:ext cx="8027719" cy="344814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543793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1591294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306285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694398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  <a:gridCol w="1891949">
                  <a:extLst>
                    <a:ext uri="{9D8B030D-6E8A-4147-A177-3AD203B41FA5}">
                      <a16:colId xmlns:a16="http://schemas.microsoft.com/office/drawing/2014/main" val="1332480910"/>
                    </a:ext>
                  </a:extLst>
                </a:gridCol>
              </a:tblGrid>
              <a:tr h="810285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Story / Spec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Engineer prep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AI prompt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Review + iterate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Verify + merge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PM + designer add Purpose and draft Criteria into the user story.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Engineer fills in Anchors from the team's standing constraints document.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Engineer assembles the PACE prompt and sends it to the assistant.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Engineer compares output against Criteria. Refines prompt or code.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Automated tests + manual + AT pass run against Criteria. CI gate enforced.</a:t>
                      </a:r>
                    </a:p>
                    <a:p>
                      <a:pPr algn="ctr"/>
                      <a:endParaRPr lang="en-US" sz="1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E0F4C5A-2D7D-1668-F7E3-8D5D26F05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2498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5E532E-0FC0-C133-1D88-28571269F7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CE704-D2FD-9060-8AD9-0256567633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Guardrails — and the pitfalls that defeat them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143903-B3AB-E093-2DA8-66AF497F4B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✓  GUARDRAILS THAT WORK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F4C9F8-9EC0-06B6-7F77-8A3DB1EF75FF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Treat the assistant as an accelerator, not an authority.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Start every component from accessible design-system primitives.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Gate merges: lint (jsx-a11y) + axe + manual sign-off on any new UI.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Track AI-introduced accessibility defects like any other bug, never waive because "AI wrote it."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Maintain a standing Anchors document so engineers don't re-derive constraints per prompt.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F0C609-B3FE-5EB3-1264-EC12968FF3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✗  PITFALLS THAT DEFEAT THEM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C98125-214F-6BC0-65D9-0F46E4AA7313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Skipping Purpose ("we already know what we want").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Anchors that are too vague  "use semantic HTML" without forbidding redundant ARIA.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Untestable Criteria  "must be accessible" or "WCAG AA" with no specific SCs named.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Evaluate = "we ran axe." Automated tools alone catch only a portion of issues.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Letting the assistant rewrite Anchors on the fly, losing the team standard.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998C49-DC63-3143-020E-01443E28F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8" name="Shape 0">
            <a:extLst>
              <a:ext uri="{FF2B5EF4-FFF2-40B4-BE49-F238E27FC236}">
                <a16:creationId xmlns:a16="http://schemas.microsoft.com/office/drawing/2014/main" id="{15D1E559-01B0-4569-F731-ED7BEE82E729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A899473-C548-DE55-4E5E-753A3E73256A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123218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5290FC-73AE-4FE0-4660-6499FD23C1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1">
            <a:extLst>
              <a:ext uri="{FF2B5EF4-FFF2-40B4-BE49-F238E27FC236}">
                <a16:creationId xmlns:a16="http://schemas.microsoft.com/office/drawing/2014/main" id="{0FAC881E-6864-AD51-9FB7-9E9DEFE89EE8}"/>
              </a:ext>
            </a:extLst>
          </p:cNvPr>
          <p:cNvSpPr/>
          <p:nvPr/>
        </p:nvSpPr>
        <p:spPr>
          <a:xfrm>
            <a:off x="914400" y="3131820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FA4804-D71F-F087-7F33-58B61DCAB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THREE TAKEAWAYS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30613A-BAFC-EAFA-68AF-B6BBCF89A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7" name="Shape 6">
            <a:extLst>
              <a:ext uri="{FF2B5EF4-FFF2-40B4-BE49-F238E27FC236}">
                <a16:creationId xmlns:a16="http://schemas.microsoft.com/office/drawing/2014/main" id="{BF3CD787-E063-00C1-0F7D-8F0C69C0373B}"/>
              </a:ext>
            </a:extLst>
          </p:cNvPr>
          <p:cNvSpPr/>
          <p:nvPr/>
        </p:nvSpPr>
        <p:spPr>
          <a:xfrm>
            <a:off x="944880" y="4320098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5AFCDAAF-4D8A-7902-6074-E455F7B0AA39}"/>
              </a:ext>
            </a:extLst>
          </p:cNvPr>
          <p:cNvSpPr/>
          <p:nvPr/>
        </p:nvSpPr>
        <p:spPr>
          <a:xfrm>
            <a:off x="914400" y="1982556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FD68F2F5-F3F9-A416-1CF4-3109DC88EA1D}"/>
              </a:ext>
            </a:extLst>
          </p:cNvPr>
          <p:cNvSpPr/>
          <p:nvPr/>
        </p:nvSpPr>
        <p:spPr>
          <a:xfrm>
            <a:off x="914400" y="19888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4500" dirty="0"/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C41A7555-B68B-1B00-0B34-56728F673449}"/>
              </a:ext>
            </a:extLst>
          </p:cNvPr>
          <p:cNvSpPr/>
          <p:nvPr/>
        </p:nvSpPr>
        <p:spPr>
          <a:xfrm>
            <a:off x="2011680" y="1965960"/>
            <a:ext cx="9235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Set the PACE (Purpose, Anchors, Criteria, Evaluate) every prompt, every component.</a:t>
            </a:r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65F027BB-CEA6-B646-F592-199BB9206A3E}"/>
              </a:ext>
            </a:extLst>
          </p:cNvPr>
          <p:cNvSpPr/>
          <p:nvPr/>
        </p:nvSpPr>
        <p:spPr>
          <a:xfrm>
            <a:off x="2011680" y="3108960"/>
            <a:ext cx="9235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Behavior + tests, not vibes. AI assistants accelerate; they do not guarantee accessibility.</a:t>
            </a:r>
          </a:p>
        </p:txBody>
      </p:sp>
      <p:sp>
        <p:nvSpPr>
          <p:cNvPr id="17" name="Text 17">
            <a:extLst>
              <a:ext uri="{FF2B5EF4-FFF2-40B4-BE49-F238E27FC236}">
                <a16:creationId xmlns:a16="http://schemas.microsoft.com/office/drawing/2014/main" id="{8B4874F2-EA40-4575-6184-F681DE3FAE01}"/>
              </a:ext>
            </a:extLst>
          </p:cNvPr>
          <p:cNvSpPr/>
          <p:nvPr/>
        </p:nvSpPr>
        <p:spPr>
          <a:xfrm>
            <a:off x="944880" y="4313834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4500" dirty="0"/>
          </a:p>
        </p:txBody>
      </p:sp>
      <p:sp>
        <p:nvSpPr>
          <p:cNvPr id="19" name="Text 19">
            <a:extLst>
              <a:ext uri="{FF2B5EF4-FFF2-40B4-BE49-F238E27FC236}">
                <a16:creationId xmlns:a16="http://schemas.microsoft.com/office/drawing/2014/main" id="{00D2A23F-11F3-A723-904E-84757434CE90}"/>
              </a:ext>
            </a:extLst>
          </p:cNvPr>
          <p:cNvSpPr/>
          <p:nvPr/>
        </p:nvSpPr>
        <p:spPr>
          <a:xfrm>
            <a:off x="2011680" y="4251960"/>
            <a:ext cx="923544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Verification (automated + human + assistive tech) is non-negotiable.</a:t>
            </a:r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E8867491-9E7D-9FEF-95F2-BE95BA927096}"/>
              </a:ext>
            </a:extLst>
          </p:cNvPr>
          <p:cNvSpPr/>
          <p:nvPr/>
        </p:nvSpPr>
        <p:spPr>
          <a:xfrm>
            <a:off x="914400" y="3106049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45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87235355-770F-35FF-4A95-9F5BE57FE5BA}"/>
              </a:ext>
            </a:extLst>
          </p:cNvPr>
          <p:cNvSpPr/>
          <p:nvPr/>
        </p:nvSpPr>
        <p:spPr>
          <a:xfrm>
            <a:off x="914400" y="54178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4500" dirty="0"/>
          </a:p>
        </p:txBody>
      </p:sp>
      <p:sp>
        <p:nvSpPr>
          <p:cNvPr id="3" name="Shape 12">
            <a:extLst>
              <a:ext uri="{FF2B5EF4-FFF2-40B4-BE49-F238E27FC236}">
                <a16:creationId xmlns:a16="http://schemas.microsoft.com/office/drawing/2014/main" id="{3FB9E3B2-690E-1C0B-46EF-E15C7007562C}"/>
              </a:ext>
            </a:extLst>
          </p:cNvPr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chemeClr val="tx1"/>
          </a:solidFill>
          <a:ln w="12700">
            <a:solidFill>
              <a:srgbClr val="BEE9E8"/>
            </a:solidFill>
            <a:prstDash val="solid"/>
          </a:ln>
        </p:spPr>
        <p:txBody>
          <a:bodyPr anchor="ctr"/>
          <a:lstStyle/>
          <a:p>
            <a:r>
              <a:rPr lang="en-US" sz="1400" b="1" i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Reminder: accessibility is more than design, code, and testing. It's product decisions, content, support, and accountability.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" name="Shape 0">
            <a:extLst>
              <a:ext uri="{FF2B5EF4-FFF2-40B4-BE49-F238E27FC236}">
                <a16:creationId xmlns:a16="http://schemas.microsoft.com/office/drawing/2014/main" id="{F4786C63-8A85-4C93-1982-5A1E27CB147B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9A52C2-6E27-9293-2C1A-548F36EC3280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38990550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BE0928-86F2-7D89-21BA-BF8B57A39A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Set the PACE</a:t>
            </a:r>
          </a:p>
        </p:txBody>
      </p:sp>
      <p:sp>
        <p:nvSpPr>
          <p:cNvPr id="3" name="Text 0">
            <a:extLst>
              <a:ext uri="{FF2B5EF4-FFF2-40B4-BE49-F238E27FC236}">
                <a16:creationId xmlns:a16="http://schemas.microsoft.com/office/drawing/2014/main" id="{2AFB292D-B5FE-3E9A-6231-CD8A30F3B548}"/>
              </a:ext>
            </a:extLst>
          </p:cNvPr>
          <p:cNvSpPr/>
          <p:nvPr/>
        </p:nvSpPr>
        <p:spPr>
          <a:xfrm>
            <a:off x="407670" y="2692656"/>
            <a:ext cx="1645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18000" dirty="0">
              <a:solidFill>
                <a:schemeClr val="accent4"/>
              </a:solidFill>
            </a:endParaRPr>
          </a:p>
        </p:txBody>
      </p:sp>
      <p:sp>
        <p:nvSpPr>
          <p:cNvPr id="4" name="Text 1">
            <a:extLst>
              <a:ext uri="{FF2B5EF4-FFF2-40B4-BE49-F238E27FC236}">
                <a16:creationId xmlns:a16="http://schemas.microsoft.com/office/drawing/2014/main" id="{CAEFC173-7321-210C-1A8A-1B8DE4E01D2A}"/>
              </a:ext>
            </a:extLst>
          </p:cNvPr>
          <p:cNvSpPr/>
          <p:nvPr/>
        </p:nvSpPr>
        <p:spPr>
          <a:xfrm>
            <a:off x="2053590" y="2692656"/>
            <a:ext cx="1645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18000" dirty="0">
              <a:solidFill>
                <a:schemeClr val="accent4"/>
              </a:solidFill>
            </a:endParaRPr>
          </a:p>
        </p:txBody>
      </p:sp>
      <p:sp>
        <p:nvSpPr>
          <p:cNvPr id="5" name="Text 2">
            <a:extLst>
              <a:ext uri="{FF2B5EF4-FFF2-40B4-BE49-F238E27FC236}">
                <a16:creationId xmlns:a16="http://schemas.microsoft.com/office/drawing/2014/main" id="{421EE7C6-A867-E9CA-F2DB-A2BEEB617AFD}"/>
              </a:ext>
            </a:extLst>
          </p:cNvPr>
          <p:cNvSpPr/>
          <p:nvPr/>
        </p:nvSpPr>
        <p:spPr>
          <a:xfrm>
            <a:off x="3699510" y="2692656"/>
            <a:ext cx="1645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18000" dirty="0">
              <a:solidFill>
                <a:schemeClr val="accent4"/>
              </a:solidFill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947CF3BF-B559-3B93-4CE5-620C2ABEB0CB}"/>
              </a:ext>
            </a:extLst>
          </p:cNvPr>
          <p:cNvSpPr/>
          <p:nvPr/>
        </p:nvSpPr>
        <p:spPr>
          <a:xfrm>
            <a:off x="5345430" y="2692656"/>
            <a:ext cx="16459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0" b="1" dirty="0">
                <a:solidFill>
                  <a:schemeClr val="accent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18000" dirty="0">
              <a:solidFill>
                <a:schemeClr val="accent4"/>
              </a:solidFill>
            </a:endParaRPr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60072B24-8BF6-50DA-0977-17081E40132B}"/>
              </a:ext>
            </a:extLst>
          </p:cNvPr>
          <p:cNvSpPr/>
          <p:nvPr/>
        </p:nvSpPr>
        <p:spPr>
          <a:xfrm>
            <a:off x="6991350" y="4521456"/>
            <a:ext cx="387477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Now go prompt with intention.</a:t>
            </a:r>
          </a:p>
          <a:p>
            <a:pPr marL="0" indent="0">
              <a:buNone/>
            </a:pPr>
            <a:endParaRPr lang="en-US" sz="220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0" indent="0">
              <a:buNone/>
            </a:pPr>
            <a:endParaRPr lang="en-US" sz="2200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C9F8A3E5-BC83-4EFA-185E-60D3D946BAC7}"/>
              </a:ext>
            </a:extLst>
          </p:cNvPr>
          <p:cNvSpPr/>
          <p:nvPr/>
        </p:nvSpPr>
        <p:spPr>
          <a:xfrm>
            <a:off x="7088505" y="4240390"/>
            <a:ext cx="914400" cy="5486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BB4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9983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1EDE-5423-435C-B149-87AB1BC22B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7200" y="1615736"/>
            <a:ext cx="4179570" cy="1524735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64C29E-DF30-4DC6-AB95-2016F9A703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67200" y="3238103"/>
            <a:ext cx="4179570" cy="2850181"/>
          </a:xfrm>
        </p:spPr>
        <p:txBody>
          <a:bodyPr>
            <a:noAutofit/>
          </a:bodyPr>
          <a:lstStyle/>
          <a:p>
            <a:r>
              <a:rPr lang="en-US" dirty="0"/>
              <a:t>Crystal Preston-Watson</a:t>
            </a:r>
          </a:p>
          <a:p>
            <a:r>
              <a:rPr lang="en-US" dirty="0" err="1"/>
              <a:t>Scopic</a:t>
            </a:r>
            <a:r>
              <a:rPr lang="en-US" dirty="0"/>
              <a:t> Engineer</a:t>
            </a:r>
          </a:p>
          <a:p>
            <a:r>
              <a:rPr lang="en-US" dirty="0"/>
              <a:t>cprestonwatson@scopicengineer.com</a:t>
            </a:r>
          </a:p>
          <a:p>
            <a:r>
              <a:rPr lang="en-US" dirty="0"/>
              <a:t>https://crystalprestonwatson.com</a:t>
            </a:r>
          </a:p>
          <a:p>
            <a:r>
              <a:rPr lang="en-US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https://scopicengineer.com</a:t>
            </a:r>
            <a:endParaRPr lang="en-US" dirty="0"/>
          </a:p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127D99-645F-4FCF-9573-FDFE2A344F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579428" y="6356350"/>
            <a:ext cx="1774371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875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2731C-311B-46F7-A865-6C3AF6B0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2318" y="268360"/>
            <a:ext cx="7857308" cy="2121177"/>
          </a:xfrm>
        </p:spPr>
        <p:txBody>
          <a:bodyPr anchor="ctr"/>
          <a:lstStyle/>
          <a:p>
            <a:r>
              <a:rPr lang="en-US" dirty="0"/>
              <a:t>"Make it accessible" is not a prompt.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5232F9-FD00-464A-9F17-619C91AEF8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22318" y="1566837"/>
            <a:ext cx="7288212" cy="360132"/>
          </a:xfrm>
        </p:spPr>
        <p:txBody>
          <a:bodyPr>
            <a:normAutofit lnSpcReduction="10000"/>
          </a:bodyPr>
          <a:lstStyle/>
          <a:p>
            <a:r>
              <a:rPr lang="en-US" b="0" i="1" dirty="0"/>
              <a:t>Why generic accessibility prompts fail with AI coding assistants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CE635A2-70B8-3EAB-6A18-952B02EBAA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177D877A-96DF-DF71-1E7B-97FE5946C1D8}"/>
              </a:ext>
            </a:extLst>
          </p:cNvPr>
          <p:cNvSpPr/>
          <p:nvPr/>
        </p:nvSpPr>
        <p:spPr>
          <a:xfrm>
            <a:off x="772150" y="276824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ea typeface="Calibri" pitchFamily="34" charset="-122"/>
                <a:cs typeface="Calibri" pitchFamily="34" charset="-120"/>
              </a:rPr>
              <a:t>AI mirrors patterns</a:t>
            </a:r>
            <a:endParaRPr lang="en-US" sz="2000" b="1" dirty="0"/>
          </a:p>
        </p:txBody>
      </p:sp>
      <p:sp>
        <p:nvSpPr>
          <p:cNvPr id="7" name="Text 11">
            <a:extLst>
              <a:ext uri="{FF2B5EF4-FFF2-40B4-BE49-F238E27FC236}">
                <a16:creationId xmlns:a16="http://schemas.microsoft.com/office/drawing/2014/main" id="{4A0C792D-45DF-8569-C609-3FFC0068A6CB}"/>
              </a:ext>
            </a:extLst>
          </p:cNvPr>
          <p:cNvSpPr/>
          <p:nvPr/>
        </p:nvSpPr>
        <p:spPr>
          <a:xfrm>
            <a:off x="3860031" y="2768246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ea typeface="Calibri" pitchFamily="34" charset="-122"/>
                <a:cs typeface="Calibri" pitchFamily="34" charset="-120"/>
              </a:rPr>
              <a:t>Context drives output</a:t>
            </a:r>
            <a:endParaRPr lang="en-US" sz="2000" dirty="0"/>
          </a:p>
        </p:txBody>
      </p:sp>
      <p:sp>
        <p:nvSpPr>
          <p:cNvPr id="8" name="Text 15">
            <a:extLst>
              <a:ext uri="{FF2B5EF4-FFF2-40B4-BE49-F238E27FC236}">
                <a16:creationId xmlns:a16="http://schemas.microsoft.com/office/drawing/2014/main" id="{B04069A3-701D-997A-CEA5-1B0C2F6DE738}"/>
              </a:ext>
            </a:extLst>
          </p:cNvPr>
          <p:cNvSpPr/>
          <p:nvPr/>
        </p:nvSpPr>
        <p:spPr>
          <a:xfrm>
            <a:off x="7060431" y="2768246"/>
            <a:ext cx="345695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ea typeface="Calibri" pitchFamily="34" charset="-122"/>
                <a:cs typeface="Calibri" pitchFamily="34" charset="-120"/>
              </a:rPr>
              <a:t>"AI-generated" ≠ conformant</a:t>
            </a:r>
            <a:endParaRPr lang="en-US" sz="2000" dirty="0"/>
          </a:p>
        </p:txBody>
      </p:sp>
      <p:sp>
        <p:nvSpPr>
          <p:cNvPr id="9" name="Text 8">
            <a:extLst>
              <a:ext uri="{FF2B5EF4-FFF2-40B4-BE49-F238E27FC236}">
                <a16:creationId xmlns:a16="http://schemas.microsoft.com/office/drawing/2014/main" id="{2AB4C459-3FCD-CB19-7077-264A0E5FD029}"/>
              </a:ext>
            </a:extLst>
          </p:cNvPr>
          <p:cNvSpPr/>
          <p:nvPr/>
        </p:nvSpPr>
        <p:spPr>
          <a:xfrm>
            <a:off x="772150" y="3342152"/>
            <a:ext cx="297536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LLMs predict the likely next tokens from training data, including inaccessible patterns. They do not understand your users.</a:t>
            </a:r>
            <a:endParaRPr lang="en-US" sz="1400" dirty="0"/>
          </a:p>
        </p:txBody>
      </p:sp>
      <p:sp>
        <p:nvSpPr>
          <p:cNvPr id="10" name="Text 12">
            <a:extLst>
              <a:ext uri="{FF2B5EF4-FFF2-40B4-BE49-F238E27FC236}">
                <a16:creationId xmlns:a16="http://schemas.microsoft.com/office/drawing/2014/main" id="{343D067E-E9B2-4C6D-4115-D38C91AC2BC8}"/>
              </a:ext>
            </a:extLst>
          </p:cNvPr>
          <p:cNvSpPr/>
          <p:nvPr/>
        </p:nvSpPr>
        <p:spPr>
          <a:xfrm>
            <a:off x="3860031" y="3225446"/>
            <a:ext cx="2975362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If your codebase, comments, and components don't model accessibility, the assistant won't reliably invent it.</a:t>
            </a:r>
            <a:endParaRPr lang="en-US" sz="1400" dirty="0"/>
          </a:p>
        </p:txBody>
      </p:sp>
      <p:sp>
        <p:nvSpPr>
          <p:cNvPr id="11" name="Text 16">
            <a:extLst>
              <a:ext uri="{FF2B5EF4-FFF2-40B4-BE49-F238E27FC236}">
                <a16:creationId xmlns:a16="http://schemas.microsoft.com/office/drawing/2014/main" id="{EA9BC869-12D3-51FC-05BE-A3234F5E7700}"/>
              </a:ext>
            </a:extLst>
          </p:cNvPr>
          <p:cNvSpPr/>
          <p:nvPr/>
        </p:nvSpPr>
        <p:spPr>
          <a:xfrm>
            <a:off x="7060431" y="3225446"/>
            <a:ext cx="32004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4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Generation is not a WCAG conformance claim. Requirements, implementation, and verification remain necessary.</a:t>
            </a:r>
            <a:endParaRPr lang="en-US" sz="1400" dirty="0"/>
          </a:p>
        </p:txBody>
      </p:sp>
      <p:sp>
        <p:nvSpPr>
          <p:cNvPr id="12" name="Shape 0">
            <a:extLst>
              <a:ext uri="{FF2B5EF4-FFF2-40B4-BE49-F238E27FC236}">
                <a16:creationId xmlns:a16="http://schemas.microsoft.com/office/drawing/2014/main" id="{35969313-510E-FA93-70FF-1F9EBE361896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61C2F16-8E22-D37B-D9FA-2ABAE32ABDED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35715163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21055C-5E33-5D21-2A6E-21827FA88E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895350"/>
            <a:ext cx="3247662" cy="1917700"/>
          </a:xfrm>
        </p:spPr>
        <p:txBody>
          <a:bodyPr>
            <a:normAutofit/>
          </a:bodyPr>
          <a:lstStyle/>
          <a:p>
            <a:r>
              <a:rPr lang="en-US" dirty="0"/>
              <a:t>Same tool, four outcomes.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587B122-1579-FDB8-443B-F05E622163C3}"/>
              </a:ext>
            </a:extLst>
          </p:cNvPr>
          <p:cNvSpPr>
            <a:spLocks noGrp="1"/>
          </p:cNvSpPr>
          <p:nvPr>
            <p:ph sz="half" idx="16"/>
          </p:nvPr>
        </p:nvSpPr>
        <p:spPr>
          <a:xfrm>
            <a:off x="838200" y="2813049"/>
            <a:ext cx="3247662" cy="3238499"/>
          </a:xfrm>
        </p:spPr>
        <p:txBody>
          <a:bodyPr>
            <a:normAutofit/>
          </a:bodyPr>
          <a:lstStyle/>
          <a:p>
            <a:r>
              <a:rPr lang="en-US" dirty="0"/>
              <a:t>The code is only as good as the prompt and the criteria you verify.</a:t>
            </a:r>
          </a:p>
        </p:txBody>
      </p:sp>
      <p:graphicFrame>
        <p:nvGraphicFramePr>
          <p:cNvPr id="10" name="Table Placeholder 2">
            <a:extLst>
              <a:ext uri="{FF2B5EF4-FFF2-40B4-BE49-F238E27FC236}">
                <a16:creationId xmlns:a16="http://schemas.microsoft.com/office/drawing/2014/main" id="{98ED67AF-B48B-F5F8-E2FD-1C98C42C4D54}"/>
              </a:ext>
            </a:extLst>
          </p:cNvPr>
          <p:cNvGraphicFramePr>
            <a:graphicFrameLocks noGrp="1"/>
          </p:cNvGraphicFramePr>
          <p:nvPr>
            <p:ph type="tbl" sz="quarter" idx="14"/>
            <p:extLst>
              <p:ext uri="{D42A27DB-BD31-4B8C-83A1-F6EECF244321}">
                <p14:modId xmlns:p14="http://schemas.microsoft.com/office/powerpoint/2010/main" val="902896055"/>
              </p:ext>
            </p:extLst>
          </p:nvPr>
        </p:nvGraphicFramePr>
        <p:xfrm>
          <a:off x="4216400" y="895350"/>
          <a:ext cx="7137404" cy="3752945"/>
        </p:xfrm>
        <a:graphic>
          <a:graphicData uri="http://schemas.openxmlformats.org/drawingml/2006/table">
            <a:tbl>
              <a:tblPr firstRow="1" bandRow="1">
                <a:tableStyleId>{7E9639D4-E3E2-4D34-9284-5A2195B3D0D7}</a:tableStyleId>
              </a:tblPr>
              <a:tblGrid>
                <a:gridCol w="1784351">
                  <a:extLst>
                    <a:ext uri="{9D8B030D-6E8A-4147-A177-3AD203B41FA5}">
                      <a16:colId xmlns:a16="http://schemas.microsoft.com/office/drawing/2014/main" val="127040821"/>
                    </a:ext>
                  </a:extLst>
                </a:gridCol>
                <a:gridCol w="1784351">
                  <a:extLst>
                    <a:ext uri="{9D8B030D-6E8A-4147-A177-3AD203B41FA5}">
                      <a16:colId xmlns:a16="http://schemas.microsoft.com/office/drawing/2014/main" val="149845700"/>
                    </a:ext>
                  </a:extLst>
                </a:gridCol>
                <a:gridCol w="1784351">
                  <a:extLst>
                    <a:ext uri="{9D8B030D-6E8A-4147-A177-3AD203B41FA5}">
                      <a16:colId xmlns:a16="http://schemas.microsoft.com/office/drawing/2014/main" val="3119692462"/>
                    </a:ext>
                  </a:extLst>
                </a:gridCol>
                <a:gridCol w="1784351">
                  <a:extLst>
                    <a:ext uri="{9D8B030D-6E8A-4147-A177-3AD203B41FA5}">
                      <a16:colId xmlns:a16="http://schemas.microsoft.com/office/drawing/2014/main" val="3472639139"/>
                    </a:ext>
                  </a:extLst>
                </a:gridCol>
              </a:tblGrid>
              <a:tr h="810285"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GAPS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PARTIAL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RISKY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dirty="0"/>
                        <a:t>STRONG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801359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Reneé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Marcus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Luis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Jordan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73867931"/>
                  </a:ext>
                </a:extLst>
              </a:tr>
              <a:tr h="8395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to accessibility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Knows some basics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Asks for "WCAG 2.1 AA"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Writes acceptance criteria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5209771"/>
                  </a:ext>
                </a:extLst>
              </a:tr>
              <a:tr h="587640">
                <a:tc>
                  <a:txBody>
                    <a:bodyPr/>
                    <a:lstStyle/>
                    <a:p>
                      <a:pPr algn="ctr"/>
                      <a:r>
                        <a:rPr lang="es-ES" dirty="0"/>
                        <a:t>No </a:t>
                      </a:r>
                      <a:r>
                        <a:rPr lang="es-ES" dirty="0" err="1"/>
                        <a:t>labels</a:t>
                      </a:r>
                      <a:r>
                        <a:rPr lang="es-ES" dirty="0"/>
                        <a:t>, no </a:t>
                      </a:r>
                      <a:r>
                        <a:rPr lang="es-ES" dirty="0" err="1"/>
                        <a:t>validation</a:t>
                      </a:r>
                      <a:r>
                        <a:rPr lang="es-ES" dirty="0"/>
                        <a:t>, </a:t>
                      </a:r>
                      <a:r>
                        <a:rPr lang="es-ES" dirty="0" err="1"/>
                        <a:t>alert</a:t>
                      </a:r>
                      <a:r>
                        <a:rPr lang="es-ES" dirty="0"/>
                        <a:t>() </a:t>
                      </a:r>
                      <a:r>
                        <a:rPr lang="es-ES" dirty="0" err="1"/>
                        <a:t>popups</a:t>
                      </a:r>
                      <a:r>
                        <a:rPr lang="es-ES" dirty="0"/>
                        <a:t>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Real labels, but errors and focus still broken.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ARIA everywhere, often masking visible labels.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Focus targets, summaries, tests verifiable.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61031278"/>
                  </a:ext>
                </a:extLst>
              </a:tr>
            </a:tbl>
          </a:graphicData>
        </a:graphic>
      </p:graphicFrame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74B0ADB-527F-A58C-9372-D8502ED6F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73350" y="6356349"/>
            <a:ext cx="987552" cy="365125"/>
          </a:xfrm>
        </p:spPr>
        <p:txBody>
          <a:bodyPr/>
          <a:lstStyle/>
          <a:p>
            <a:fld id="{A49DFD55-3C28-40EF-9E31-A92D2E4017FF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Shape 0">
            <a:extLst>
              <a:ext uri="{FF2B5EF4-FFF2-40B4-BE49-F238E27FC236}">
                <a16:creationId xmlns:a16="http://schemas.microsoft.com/office/drawing/2014/main" id="{EE55AB04-3480-2743-AC30-315B68F9A06C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BE9EC9-D982-4E29-1D6C-D3DB8A93A47E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658164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1">
            <a:extLst>
              <a:ext uri="{FF2B5EF4-FFF2-40B4-BE49-F238E27FC236}">
                <a16:creationId xmlns:a16="http://schemas.microsoft.com/office/drawing/2014/main" id="{D39EC8AE-9C34-B428-5F79-02810BFA6842}"/>
              </a:ext>
            </a:extLst>
          </p:cNvPr>
          <p:cNvSpPr/>
          <p:nvPr/>
        </p:nvSpPr>
        <p:spPr>
          <a:xfrm>
            <a:off x="914400" y="3131820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95A5296-4509-D664-8302-8372698AC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PACE: a four-step prompting framework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971FF7-3D3E-EE64-AD4D-004EF62BB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Shape 6">
            <a:extLst>
              <a:ext uri="{FF2B5EF4-FFF2-40B4-BE49-F238E27FC236}">
                <a16:creationId xmlns:a16="http://schemas.microsoft.com/office/drawing/2014/main" id="{0A3264B0-594D-8C4B-3564-9CAAC11CE055}"/>
              </a:ext>
            </a:extLst>
          </p:cNvPr>
          <p:cNvSpPr/>
          <p:nvPr/>
        </p:nvSpPr>
        <p:spPr>
          <a:xfrm>
            <a:off x="944880" y="4320098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>
            <a:extLst>
              <a:ext uri="{FF2B5EF4-FFF2-40B4-BE49-F238E27FC236}">
                <a16:creationId xmlns:a16="http://schemas.microsoft.com/office/drawing/2014/main" id="{A8E681E3-7405-555E-BED6-981BBEFEE197}"/>
              </a:ext>
            </a:extLst>
          </p:cNvPr>
          <p:cNvSpPr/>
          <p:nvPr/>
        </p:nvSpPr>
        <p:spPr>
          <a:xfrm>
            <a:off x="914400" y="1982556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7">
            <a:extLst>
              <a:ext uri="{FF2B5EF4-FFF2-40B4-BE49-F238E27FC236}">
                <a16:creationId xmlns:a16="http://schemas.microsoft.com/office/drawing/2014/main" id="{6968A565-64AE-0393-A840-A91A8B0DD12A}"/>
              </a:ext>
            </a:extLst>
          </p:cNvPr>
          <p:cNvSpPr/>
          <p:nvPr/>
        </p:nvSpPr>
        <p:spPr>
          <a:xfrm>
            <a:off x="914400" y="19888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sz="4500" dirty="0"/>
          </a:p>
        </p:txBody>
      </p:sp>
      <p:sp>
        <p:nvSpPr>
          <p:cNvPr id="12" name="Text 8">
            <a:extLst>
              <a:ext uri="{FF2B5EF4-FFF2-40B4-BE49-F238E27FC236}">
                <a16:creationId xmlns:a16="http://schemas.microsoft.com/office/drawing/2014/main" id="{A704E9D9-E501-03AA-4840-0487295AC252}"/>
              </a:ext>
            </a:extLst>
          </p:cNvPr>
          <p:cNvSpPr/>
          <p:nvPr/>
        </p:nvSpPr>
        <p:spPr>
          <a:xfrm>
            <a:off x="2011680" y="196596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ea typeface="Calibri" pitchFamily="34" charset="-122"/>
                <a:cs typeface="Calibri" pitchFamily="34" charset="-120"/>
              </a:rPr>
              <a:t>Purpose</a:t>
            </a:r>
            <a:endParaRPr lang="en-US" sz="2600" dirty="0"/>
          </a:p>
        </p:txBody>
      </p:sp>
      <p:sp>
        <p:nvSpPr>
          <p:cNvPr id="13" name="Text 9">
            <a:extLst>
              <a:ext uri="{FF2B5EF4-FFF2-40B4-BE49-F238E27FC236}">
                <a16:creationId xmlns:a16="http://schemas.microsoft.com/office/drawing/2014/main" id="{5CF1694A-BB77-BDF6-5B16-693B4D85965C}"/>
              </a:ext>
            </a:extLst>
          </p:cNvPr>
          <p:cNvSpPr/>
          <p:nvPr/>
        </p:nvSpPr>
        <p:spPr>
          <a:xfrm>
            <a:off x="4846320" y="196596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Describe the accessible behaviors users need.</a:t>
            </a:r>
            <a:endParaRPr lang="en-US" dirty="0"/>
          </a:p>
        </p:txBody>
      </p:sp>
      <p:sp>
        <p:nvSpPr>
          <p:cNvPr id="15" name="Text 13">
            <a:extLst>
              <a:ext uri="{FF2B5EF4-FFF2-40B4-BE49-F238E27FC236}">
                <a16:creationId xmlns:a16="http://schemas.microsoft.com/office/drawing/2014/main" id="{F37BCAE9-BDE4-48BA-E75F-05C2ADE241A5}"/>
              </a:ext>
            </a:extLst>
          </p:cNvPr>
          <p:cNvSpPr/>
          <p:nvPr/>
        </p:nvSpPr>
        <p:spPr>
          <a:xfrm>
            <a:off x="2011680" y="310896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ea typeface="Calibri" pitchFamily="34" charset="-122"/>
                <a:cs typeface="Calibri" pitchFamily="34" charset="-120"/>
              </a:rPr>
              <a:t>Anchors</a:t>
            </a:r>
            <a:endParaRPr lang="en-US" sz="2600" dirty="0"/>
          </a:p>
        </p:txBody>
      </p:sp>
      <p:sp>
        <p:nvSpPr>
          <p:cNvPr id="16" name="Text 14">
            <a:extLst>
              <a:ext uri="{FF2B5EF4-FFF2-40B4-BE49-F238E27FC236}">
                <a16:creationId xmlns:a16="http://schemas.microsoft.com/office/drawing/2014/main" id="{695BBC09-AC3C-4ABD-94EE-E121DA1BCC35}"/>
              </a:ext>
            </a:extLst>
          </p:cNvPr>
          <p:cNvSpPr/>
          <p:nvPr/>
        </p:nvSpPr>
        <p:spPr>
          <a:xfrm>
            <a:off x="4846320" y="310896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Set the technical constraints that prevent drift.</a:t>
            </a:r>
            <a:endParaRPr lang="en-US" dirty="0"/>
          </a:p>
        </p:txBody>
      </p:sp>
      <p:sp>
        <p:nvSpPr>
          <p:cNvPr id="17" name="Text 17">
            <a:extLst>
              <a:ext uri="{FF2B5EF4-FFF2-40B4-BE49-F238E27FC236}">
                <a16:creationId xmlns:a16="http://schemas.microsoft.com/office/drawing/2014/main" id="{9DC521DC-6B20-DC06-42EF-6544300DE9C4}"/>
              </a:ext>
            </a:extLst>
          </p:cNvPr>
          <p:cNvSpPr/>
          <p:nvPr/>
        </p:nvSpPr>
        <p:spPr>
          <a:xfrm>
            <a:off x="944880" y="4313834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</a:t>
            </a:r>
            <a:endParaRPr lang="en-US" sz="4500" dirty="0"/>
          </a:p>
        </p:txBody>
      </p:sp>
      <p:sp>
        <p:nvSpPr>
          <p:cNvPr id="18" name="Text 18">
            <a:extLst>
              <a:ext uri="{FF2B5EF4-FFF2-40B4-BE49-F238E27FC236}">
                <a16:creationId xmlns:a16="http://schemas.microsoft.com/office/drawing/2014/main" id="{D9BD6A43-7B72-C15D-32A8-515793D2C88C}"/>
              </a:ext>
            </a:extLst>
          </p:cNvPr>
          <p:cNvSpPr/>
          <p:nvPr/>
        </p:nvSpPr>
        <p:spPr>
          <a:xfrm>
            <a:off x="2011680" y="425196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ea typeface="Calibri" pitchFamily="34" charset="-122"/>
                <a:cs typeface="Calibri" pitchFamily="34" charset="-120"/>
              </a:rPr>
              <a:t>Criteria</a:t>
            </a:r>
            <a:endParaRPr lang="en-US" sz="2600" dirty="0"/>
          </a:p>
        </p:txBody>
      </p:sp>
      <p:sp>
        <p:nvSpPr>
          <p:cNvPr id="19" name="Text 19">
            <a:extLst>
              <a:ext uri="{FF2B5EF4-FFF2-40B4-BE49-F238E27FC236}">
                <a16:creationId xmlns:a16="http://schemas.microsoft.com/office/drawing/2014/main" id="{24E89864-890E-071D-FC7A-DDC91D15185F}"/>
              </a:ext>
            </a:extLst>
          </p:cNvPr>
          <p:cNvSpPr/>
          <p:nvPr/>
        </p:nvSpPr>
        <p:spPr>
          <a:xfrm>
            <a:off x="4846320" y="425196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Codify testable acceptance criteria tied to WCAG.</a:t>
            </a:r>
            <a:endParaRPr lang="en-US" dirty="0"/>
          </a:p>
        </p:txBody>
      </p:sp>
      <p:sp>
        <p:nvSpPr>
          <p:cNvPr id="20" name="Shape 21">
            <a:extLst>
              <a:ext uri="{FF2B5EF4-FFF2-40B4-BE49-F238E27FC236}">
                <a16:creationId xmlns:a16="http://schemas.microsoft.com/office/drawing/2014/main" id="{81C1E2A5-16DD-763E-766A-FEBA813E1472}"/>
              </a:ext>
            </a:extLst>
          </p:cNvPr>
          <p:cNvSpPr/>
          <p:nvPr/>
        </p:nvSpPr>
        <p:spPr>
          <a:xfrm>
            <a:off x="914400" y="5417820"/>
            <a:ext cx="822960" cy="82296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23">
            <a:extLst>
              <a:ext uri="{FF2B5EF4-FFF2-40B4-BE49-F238E27FC236}">
                <a16:creationId xmlns:a16="http://schemas.microsoft.com/office/drawing/2014/main" id="{1F117A3F-AD5C-5F9B-5C0B-DCF6BC701735}"/>
              </a:ext>
            </a:extLst>
          </p:cNvPr>
          <p:cNvSpPr/>
          <p:nvPr/>
        </p:nvSpPr>
        <p:spPr>
          <a:xfrm>
            <a:off x="2011680" y="5394960"/>
            <a:ext cx="27432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ea typeface="Calibri" pitchFamily="34" charset="-122"/>
                <a:cs typeface="Calibri" pitchFamily="34" charset="-120"/>
              </a:rPr>
              <a:t>Evaluate</a:t>
            </a:r>
            <a:endParaRPr lang="en-US" sz="2600" dirty="0"/>
          </a:p>
        </p:txBody>
      </p:sp>
      <p:sp>
        <p:nvSpPr>
          <p:cNvPr id="22" name="Text 24">
            <a:extLst>
              <a:ext uri="{FF2B5EF4-FFF2-40B4-BE49-F238E27FC236}">
                <a16:creationId xmlns:a16="http://schemas.microsoft.com/office/drawing/2014/main" id="{C5F8294F-C1A2-DE28-0764-5A704CC6FCD4}"/>
              </a:ext>
            </a:extLst>
          </p:cNvPr>
          <p:cNvSpPr/>
          <p:nvPr/>
        </p:nvSpPr>
        <p:spPr>
          <a:xfrm>
            <a:off x="4846320" y="5394960"/>
            <a:ext cx="640080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Verify with automated tools, humans, and assistive tech.</a:t>
            </a:r>
            <a:endParaRPr lang="en-US" dirty="0"/>
          </a:p>
        </p:txBody>
      </p:sp>
      <p:sp>
        <p:nvSpPr>
          <p:cNvPr id="23" name="Text 12">
            <a:extLst>
              <a:ext uri="{FF2B5EF4-FFF2-40B4-BE49-F238E27FC236}">
                <a16:creationId xmlns:a16="http://schemas.microsoft.com/office/drawing/2014/main" id="{3E84D7C9-5C69-DF4E-AAFA-532F0ADCC7C5}"/>
              </a:ext>
            </a:extLst>
          </p:cNvPr>
          <p:cNvSpPr/>
          <p:nvPr/>
        </p:nvSpPr>
        <p:spPr>
          <a:xfrm>
            <a:off x="914400" y="3106049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</a:t>
            </a:r>
            <a:endParaRPr lang="en-US" sz="4500" dirty="0"/>
          </a:p>
        </p:txBody>
      </p:sp>
      <p:sp>
        <p:nvSpPr>
          <p:cNvPr id="24" name="Text 22">
            <a:extLst>
              <a:ext uri="{FF2B5EF4-FFF2-40B4-BE49-F238E27FC236}">
                <a16:creationId xmlns:a16="http://schemas.microsoft.com/office/drawing/2014/main" id="{B3488E5B-4260-46E3-416E-520A026AE9B3}"/>
              </a:ext>
            </a:extLst>
          </p:cNvPr>
          <p:cNvSpPr/>
          <p:nvPr/>
        </p:nvSpPr>
        <p:spPr>
          <a:xfrm>
            <a:off x="914400" y="541782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5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</a:t>
            </a:r>
            <a:endParaRPr lang="en-US" sz="4500" dirty="0"/>
          </a:p>
        </p:txBody>
      </p:sp>
      <p:sp>
        <p:nvSpPr>
          <p:cNvPr id="27" name="Shape 0">
            <a:extLst>
              <a:ext uri="{FF2B5EF4-FFF2-40B4-BE49-F238E27FC236}">
                <a16:creationId xmlns:a16="http://schemas.microsoft.com/office/drawing/2014/main" id="{05AADB54-079A-6A59-391F-A82E05F75E59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0BDEFA7-99EE-DED5-3D82-0B9467DF888E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835121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C65B0-0718-3D7C-6678-676FAD16396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Purpose</a:t>
            </a:r>
            <a:br>
              <a:rPr lang="en-US" dirty="0"/>
            </a:br>
            <a:endParaRPr lang="en-US" dirty="0"/>
          </a:p>
        </p:txBody>
      </p:sp>
      <p:sp>
        <p:nvSpPr>
          <p:cNvPr id="7" name="Text 4">
            <a:extLst>
              <a:ext uri="{FF2B5EF4-FFF2-40B4-BE49-F238E27FC236}">
                <a16:creationId xmlns:a16="http://schemas.microsoft.com/office/drawing/2014/main" id="{C389FABB-B615-898F-CE12-900870C71BF9}"/>
              </a:ext>
            </a:extLst>
          </p:cNvPr>
          <p:cNvSpPr/>
          <p:nvPr/>
        </p:nvSpPr>
        <p:spPr>
          <a:xfrm>
            <a:off x="6991350" y="3864371"/>
            <a:ext cx="387477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Describe the accessible behaviors users need: keyboard, focus, errors, and announcements.</a:t>
            </a:r>
            <a:endParaRPr lang="en-US" sz="2200" dirty="0">
              <a:solidFill>
                <a:schemeClr val="bg1"/>
              </a:solidFill>
            </a:endParaRPr>
          </a:p>
        </p:txBody>
      </p:sp>
      <p:sp>
        <p:nvSpPr>
          <p:cNvPr id="8" name="Shape 3">
            <a:extLst>
              <a:ext uri="{FF2B5EF4-FFF2-40B4-BE49-F238E27FC236}">
                <a16:creationId xmlns:a16="http://schemas.microsoft.com/office/drawing/2014/main" id="{9CBB1240-10FA-EC9E-D425-8224CC171419}"/>
              </a:ext>
            </a:extLst>
          </p:cNvPr>
          <p:cNvSpPr/>
          <p:nvPr/>
        </p:nvSpPr>
        <p:spPr>
          <a:xfrm>
            <a:off x="7088505" y="3583305"/>
            <a:ext cx="914400" cy="54864"/>
          </a:xfrm>
          <a:prstGeom prst="rect">
            <a:avLst/>
          </a:prstGeom>
          <a:solidFill>
            <a:schemeClr val="accent4"/>
          </a:solidFill>
          <a:ln w="12700">
            <a:solidFill>
              <a:srgbClr val="BB443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36DDE7B-AD46-A0CF-2524-F8BB7F02BD10}"/>
              </a:ext>
            </a:extLst>
          </p:cNvPr>
          <p:cNvSpPr txBox="1"/>
          <p:nvPr/>
        </p:nvSpPr>
        <p:spPr>
          <a:xfrm>
            <a:off x="1259205" y="514237"/>
            <a:ext cx="6096000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40000" b="1" i="0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Calibri" pitchFamily="34" charset="0"/>
                <a:ea typeface="Calibri" pitchFamily="34" charset="-122"/>
                <a:cs typeface="Calibri" pitchFamily="34" charset="-120"/>
              </a:rPr>
              <a:t>P</a:t>
            </a:r>
            <a:endParaRPr lang="en-US" dirty="0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661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FF0809-FF5A-52B0-8BC7-4F6A183F11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Purpose: behaviors, not features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77729-D1BE-4988-5C4D-728CE1EC77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✗   VAGUE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B5ABEE-6592-34A6-2D02-CFD7EFE4677D}"/>
              </a:ext>
            </a:extLst>
          </p:cNvPr>
          <p:cNvSpPr>
            <a:spLocks noGrp="1"/>
          </p:cNvSpPr>
          <p:nvPr>
            <p:ph sz="half" idx="13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"Make a signup form."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"Build it accessibly."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"Add ARIA where needed.”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6BBC26-8A83-39FF-FFD9-68B5B3FE72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✓   PURPOSE-DRIVEN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83E2F3-466D-7B0D-C76A-5956C5C12BBC}"/>
              </a:ext>
            </a:extLst>
          </p:cNvPr>
          <p:cNvSpPr>
            <a:spLocks noGrp="1"/>
          </p:cNvSpPr>
          <p:nvPr>
            <p:ph sz="half" idx="14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Keyboard users must reach Submit using Tab only and submit with Enter.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Screen reader users must hear each field label and any associated help text before the input.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On invalid submit, focus must move to the first error, and the error must be announced.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00" dirty="0"/>
              <a:t>Users must be able to recover from any error without re-entering valid data.</a:t>
            </a:r>
          </a:p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8FF482-4467-7408-AC3F-FF8E8CE9A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Shape 0">
            <a:extLst>
              <a:ext uri="{FF2B5EF4-FFF2-40B4-BE49-F238E27FC236}">
                <a16:creationId xmlns:a16="http://schemas.microsoft.com/office/drawing/2014/main" id="{059143AD-B90B-B7E8-3251-B2DF809C7E13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52D66-9DF6-385C-411C-38BCB04EEDCE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7607967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125A-CEEA-A58A-E82E-EA58388B1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7309" y="316449"/>
            <a:ext cx="7726679" cy="2121177"/>
          </a:xfrm>
        </p:spPr>
        <p:txBody>
          <a:bodyPr anchor="ctr"/>
          <a:lstStyle/>
          <a:p>
            <a:br>
              <a:rPr lang="en-US" dirty="0"/>
            </a:br>
            <a:r>
              <a:rPr lang="en-US" dirty="0"/>
              <a:t>Write the Purpose for a search input</a:t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6861CC-C74F-B9EF-AEC7-A2A87C73F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ext 8">
            <a:extLst>
              <a:ext uri="{FF2B5EF4-FFF2-40B4-BE49-F238E27FC236}">
                <a16:creationId xmlns:a16="http://schemas.microsoft.com/office/drawing/2014/main" id="{BA84778B-AAE7-680F-6BBD-46844DA0F36E}"/>
              </a:ext>
            </a:extLst>
          </p:cNvPr>
          <p:cNvSpPr/>
          <p:nvPr/>
        </p:nvSpPr>
        <p:spPr>
          <a:xfrm>
            <a:off x="731520" y="237744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SCENARIO</a:t>
            </a:r>
            <a:endParaRPr lang="en-US" dirty="0"/>
          </a:p>
        </p:txBody>
      </p:sp>
      <p:sp>
        <p:nvSpPr>
          <p:cNvPr id="6" name="Text 9">
            <a:extLst>
              <a:ext uri="{FF2B5EF4-FFF2-40B4-BE49-F238E27FC236}">
                <a16:creationId xmlns:a16="http://schemas.microsoft.com/office/drawing/2014/main" id="{F815947D-3F43-D440-25EB-E890CD15419A}"/>
              </a:ext>
            </a:extLst>
          </p:cNvPr>
          <p:cNvSpPr/>
          <p:nvPr/>
        </p:nvSpPr>
        <p:spPr>
          <a:xfrm>
            <a:off x="731520" y="2606040"/>
            <a:ext cx="106984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Your team is adding a site-search input to the global header. Someone has typed: "make a search bar."</a:t>
            </a:r>
            <a:endParaRPr lang="en-US" sz="1600" dirty="0"/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DE8F3F40-2C32-60D3-7754-3CB4F4EF8849}"/>
              </a:ext>
            </a:extLst>
          </p:cNvPr>
          <p:cNvSpPr/>
          <p:nvPr/>
        </p:nvSpPr>
        <p:spPr>
          <a:xfrm>
            <a:off x="731520" y="32004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YOUR TASK</a:t>
            </a:r>
            <a:endParaRPr lang="en-US" dirty="0"/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FB3C20F5-42DC-F08F-39E3-1A3EBB9F8684}"/>
              </a:ext>
            </a:extLst>
          </p:cNvPr>
          <p:cNvSpPr/>
          <p:nvPr/>
        </p:nvSpPr>
        <p:spPr>
          <a:xfrm>
            <a:off x="731520" y="3474720"/>
            <a:ext cx="10698480" cy="22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spcAft>
                <a:spcPts val="400"/>
              </a:spcAft>
              <a:buNone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Rewrite the request as a Purpose statement covering at least three behaviors:</a:t>
            </a:r>
            <a:endParaRPr lang="en-US" sz="1600" dirty="0"/>
          </a:p>
          <a:p>
            <a:pPr marL="0" indent="0">
              <a:spcAft>
                <a:spcPts val="400"/>
              </a:spcAft>
              <a:buNone/>
            </a:pP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What must keyboard-only users be able to do?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What must screen reader users hear when the input receives focus?</a:t>
            </a:r>
            <a:endParaRPr lang="en-US" sz="16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600" dirty="0">
                <a:solidFill>
                  <a:srgbClr val="1A1A1A"/>
                </a:solidFill>
                <a:ea typeface="Calibri" pitchFamily="34" charset="-122"/>
                <a:cs typeface="Calibri" pitchFamily="34" charset="-120"/>
              </a:rPr>
              <a:t>What must happen when the user submits an empty query, or when no results are found?</a:t>
            </a:r>
            <a:endParaRPr lang="en-US" sz="1600" dirty="0"/>
          </a:p>
        </p:txBody>
      </p:sp>
      <p:sp>
        <p:nvSpPr>
          <p:cNvPr id="9" name="Shape 12">
            <a:extLst>
              <a:ext uri="{FF2B5EF4-FFF2-40B4-BE49-F238E27FC236}">
                <a16:creationId xmlns:a16="http://schemas.microsoft.com/office/drawing/2014/main" id="{8824D81D-698C-F04C-AB6E-DAFB360AC55C}"/>
              </a:ext>
            </a:extLst>
          </p:cNvPr>
          <p:cNvSpPr/>
          <p:nvPr/>
        </p:nvSpPr>
        <p:spPr>
          <a:xfrm>
            <a:off x="731520" y="5760720"/>
            <a:ext cx="10698480" cy="548640"/>
          </a:xfrm>
          <a:prstGeom prst="rect">
            <a:avLst/>
          </a:prstGeom>
          <a:solidFill>
            <a:schemeClr val="tx1"/>
          </a:solidFill>
          <a:ln w="12700">
            <a:solidFill>
              <a:srgbClr val="BEE9E8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13">
            <a:extLst>
              <a:ext uri="{FF2B5EF4-FFF2-40B4-BE49-F238E27FC236}">
                <a16:creationId xmlns:a16="http://schemas.microsoft.com/office/drawing/2014/main" id="{7F572C74-0579-91CE-CC93-6DE7F105C639}"/>
              </a:ext>
            </a:extLst>
          </p:cNvPr>
          <p:cNvSpPr/>
          <p:nvPr/>
        </p:nvSpPr>
        <p:spPr>
          <a:xfrm>
            <a:off x="914400" y="5760720"/>
            <a:ext cx="10332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b="1" kern="0" spc="4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HINT: </a:t>
            </a:r>
            <a:r>
              <a:rPr lang="en-US" sz="1400" b="1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Start each behavior with the user, not the component. "Users must…" forces you to describe outcomes the assistant can verify.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052ECD3D-40B8-2EE7-FDDD-032EBF621913}"/>
              </a:ext>
            </a:extLst>
          </p:cNvPr>
          <p:cNvSpPr/>
          <p:nvPr/>
        </p:nvSpPr>
        <p:spPr>
          <a:xfrm>
            <a:off x="1037309" y="914400"/>
            <a:ext cx="10698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kern="0" spc="400" dirty="0">
                <a:ea typeface="Calibri" pitchFamily="34" charset="-122"/>
                <a:cs typeface="Calibri" pitchFamily="34" charset="-120"/>
              </a:rPr>
              <a:t>EXERCISE 1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2" name="Shape 0">
            <a:extLst>
              <a:ext uri="{FF2B5EF4-FFF2-40B4-BE49-F238E27FC236}">
                <a16:creationId xmlns:a16="http://schemas.microsoft.com/office/drawing/2014/main" id="{B0503DCD-3606-8E54-A430-328B64925628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CFCC8A-C890-E3BA-C2E3-4385461E1E91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18235700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EB5CB1-AB05-E723-C141-B239135E8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9DFD55-3C28-40EF-9E31-A92D2E4017FF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4D5D8-8F34-7E07-BC02-E3BFC142E84B}"/>
              </a:ext>
            </a:extLst>
          </p:cNvPr>
          <p:cNvSpPr txBox="1"/>
          <p:nvPr/>
        </p:nvSpPr>
        <p:spPr>
          <a:xfrm>
            <a:off x="2181915" y="2136338"/>
            <a:ext cx="782816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Keyboard users must reach the search input from the page header using Tab,</a:t>
            </a:r>
          </a:p>
          <a:p>
            <a:r>
              <a:rPr lang="en-US" dirty="0"/>
              <a:t>Type a query and submit with Enter.</a:t>
            </a:r>
          </a:p>
          <a:p>
            <a:endParaRPr lang="en-US" dirty="0"/>
          </a:p>
          <a:p>
            <a:r>
              <a:rPr lang="en-US" dirty="0"/>
              <a:t>Screen reader users must hear that this is a search field labeled</a:t>
            </a:r>
          </a:p>
          <a:p>
            <a:r>
              <a:rPr lang="en-US" dirty="0"/>
              <a:t>"Search the site" when it receives focus.</a:t>
            </a:r>
          </a:p>
          <a:p>
            <a:endParaRPr lang="en-US" dirty="0"/>
          </a:p>
          <a:p>
            <a:r>
              <a:rPr lang="en-US" dirty="0"/>
              <a:t>On submit with an empty query, no navigation happens, and focus stays</a:t>
            </a:r>
          </a:p>
          <a:p>
            <a:r>
              <a:rPr lang="en-US" dirty="0"/>
              <a:t>on the input. On submit with a query that has no results, focus moves</a:t>
            </a:r>
          </a:p>
          <a:p>
            <a:r>
              <a:rPr lang="en-US" dirty="0"/>
              <a:t>to the results region, and the empty state is announced.</a:t>
            </a:r>
          </a:p>
        </p:txBody>
      </p:sp>
      <p:sp>
        <p:nvSpPr>
          <p:cNvPr id="13" name="Shape 0">
            <a:extLst>
              <a:ext uri="{FF2B5EF4-FFF2-40B4-BE49-F238E27FC236}">
                <a16:creationId xmlns:a16="http://schemas.microsoft.com/office/drawing/2014/main" id="{3E18608A-6BC7-5297-3F9D-963F5A0886FD}"/>
              </a:ext>
            </a:extLst>
          </p:cNvPr>
          <p:cNvSpPr/>
          <p:nvPr/>
        </p:nvSpPr>
        <p:spPr>
          <a:xfrm>
            <a:off x="0" y="0"/>
            <a:ext cx="12192000" cy="320040"/>
          </a:xfrm>
          <a:prstGeom prst="rect">
            <a:avLst/>
          </a:prstGeom>
          <a:solidFill>
            <a:schemeClr val="tx2"/>
          </a:solidFill>
          <a:ln w="12700">
            <a:solidFill>
              <a:srgbClr val="1B4965"/>
            </a:solidFill>
            <a:prstDash val="solid"/>
          </a:ln>
        </p:spPr>
        <p:txBody>
          <a:bodyPr/>
          <a:lstStyle/>
          <a:p>
            <a:pPr algn="r"/>
            <a:r>
              <a:rPr lang="en-US" sz="1200" dirty="0">
                <a:solidFill>
                  <a:schemeClr val="bg1"/>
                </a:solidFill>
                <a:ea typeface="Calibri" pitchFamily="34" charset="-122"/>
                <a:cs typeface="Calibri" pitchFamily="34" charset="-120"/>
              </a:rPr>
              <a:t>Crystal Preston-Watson  •  Boulder Startup Week 2026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B56E2E-9571-6015-6D0C-E6390F541D3F}"/>
              </a:ext>
            </a:extLst>
          </p:cNvPr>
          <p:cNvSpPr txBox="1"/>
          <p:nvPr/>
        </p:nvSpPr>
        <p:spPr>
          <a:xfrm>
            <a:off x="30480" y="21520"/>
            <a:ext cx="610391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</a:rPr>
              <a:t>SET THE PACE</a:t>
            </a:r>
          </a:p>
        </p:txBody>
      </p:sp>
    </p:spTree>
    <p:extLst>
      <p:ext uri="{BB962C8B-B14F-4D97-AF65-F5344CB8AC3E}">
        <p14:creationId xmlns:p14="http://schemas.microsoft.com/office/powerpoint/2010/main" val="319627059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149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9E6D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56">
      <a:majorFont>
        <a:latin typeface="Tenorite"/>
        <a:ea typeface=""/>
        <a:cs typeface=""/>
      </a:majorFont>
      <a:minorFont>
        <a:latin typeface="Tenorit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ustom" id="{F85C13B5-8B75-4CB8-BA5E-9CAC0747196D}" vid="{617487EE-AB70-4C55-8A81-E6744CC4A2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DE3176-A15D-46A3-BDDB-64A0D73632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168DCE-134F-4610-A6AA-88CEBE8D71D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CABF691C-888B-4061-8A6F-D5CE84A0254B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Minimalist presentation</Template>
  <TotalTime>198</TotalTime>
  <Words>2439</Words>
  <Application>Microsoft Office PowerPoint</Application>
  <PresentationFormat>Widescreen</PresentationFormat>
  <Paragraphs>345</Paragraphs>
  <Slides>27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Tenorite</vt:lpstr>
      <vt:lpstr>Custom</vt:lpstr>
      <vt:lpstr>Set the PACE</vt:lpstr>
      <vt:lpstr>AGENDA</vt:lpstr>
      <vt:lpstr>"Make it accessible" is not a prompt.</vt:lpstr>
      <vt:lpstr>Same tool, four outcomes.</vt:lpstr>
      <vt:lpstr>PACE: a four-step prompting framework</vt:lpstr>
      <vt:lpstr>Purpose </vt:lpstr>
      <vt:lpstr>Purpose: behaviors, not features </vt:lpstr>
      <vt:lpstr> Write the Purpose for a search input </vt:lpstr>
      <vt:lpstr>PowerPoint Presentation</vt:lpstr>
      <vt:lpstr>Anchors </vt:lpstr>
      <vt:lpstr>Anchors: the constraints that prevent drift</vt:lpstr>
      <vt:lpstr> Anchor a date picker </vt:lpstr>
      <vt:lpstr>PowerPoint Presentation</vt:lpstr>
      <vt:lpstr>Criteria </vt:lpstr>
      <vt:lpstr>Criteria: testable, not subjective</vt:lpstr>
      <vt:lpstr>Criteria for a confirmation modal</vt:lpstr>
      <vt:lpstr>PowerPoint Presentation</vt:lpstr>
      <vt:lpstr>Evaluate </vt:lpstr>
      <vt:lpstr>Evaluate: three layers, one report</vt:lpstr>
      <vt:lpstr>Build the evaluation plan</vt:lpstr>
      <vt:lpstr>PowerPoint Presentation</vt:lpstr>
      <vt:lpstr>The PACE prompt template</vt:lpstr>
      <vt:lpstr>Where PACE fits in your sprint</vt:lpstr>
      <vt:lpstr>Guardrails — and the pitfalls that defeat them </vt:lpstr>
      <vt:lpstr>THREE TAKEAWAYS</vt:lpstr>
      <vt:lpstr>Set the PACE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Crystal Preston</dc:creator>
  <cp:lastModifiedBy>Crystal Preston</cp:lastModifiedBy>
  <cp:revision>8</cp:revision>
  <dcterms:created xsi:type="dcterms:W3CDTF">2026-05-08T02:41:59Z</dcterms:created>
  <dcterms:modified xsi:type="dcterms:W3CDTF">2026-05-08T06:00:27Z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